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3" r:id="rId3"/>
    <p:sldId id="284" r:id="rId4"/>
    <p:sldId id="257" r:id="rId5"/>
    <p:sldId id="289" r:id="rId6"/>
    <p:sldId id="265" r:id="rId7"/>
    <p:sldId id="286" r:id="rId8"/>
    <p:sldId id="287" r:id="rId9"/>
    <p:sldId id="288" r:id="rId10"/>
    <p:sldId id="285" r:id="rId11"/>
    <p:sldId id="290" r:id="rId12"/>
    <p:sldId id="291" r:id="rId13"/>
    <p:sldId id="292" r:id="rId14"/>
    <p:sldId id="260" r:id="rId15"/>
    <p:sldId id="263" r:id="rId16"/>
    <p:sldId id="293" r:id="rId17"/>
    <p:sldId id="295" r:id="rId18"/>
    <p:sldId id="272" r:id="rId19"/>
    <p:sldId id="273" r:id="rId20"/>
    <p:sldId id="274" r:id="rId21"/>
    <p:sldId id="278" r:id="rId22"/>
    <p:sldId id="277" r:id="rId23"/>
    <p:sldId id="276" r:id="rId24"/>
    <p:sldId id="279" r:id="rId25"/>
    <p:sldId id="271" r:id="rId26"/>
    <p:sldId id="296" r:id="rId27"/>
    <p:sldId id="299" r:id="rId28"/>
    <p:sldId id="298" r:id="rId29"/>
    <p:sldId id="300" r:id="rId30"/>
    <p:sldId id="301" r:id="rId31"/>
    <p:sldId id="275" r:id="rId32"/>
    <p:sldId id="29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54C82-D862-4D99-9A75-70C6D8F2F5E7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CFE6D8-E530-4D76-A3F9-242DB4581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54C82-D862-4D99-9A75-70C6D8F2F5E7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CFE6D8-E530-4D76-A3F9-242DB4581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54C82-D862-4D99-9A75-70C6D8F2F5E7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CFE6D8-E530-4D76-A3F9-242DB4581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54C82-D862-4D99-9A75-70C6D8F2F5E7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CFE6D8-E530-4D76-A3F9-242DB4581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54C82-D862-4D99-9A75-70C6D8F2F5E7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CFE6D8-E530-4D76-A3F9-242DB4581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54C82-D862-4D99-9A75-70C6D8F2F5E7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CFE6D8-E530-4D76-A3F9-242DB4581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54C82-D862-4D99-9A75-70C6D8F2F5E7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CFE6D8-E530-4D76-A3F9-242DB4581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54C82-D862-4D99-9A75-70C6D8F2F5E7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CFE6D8-E530-4D76-A3F9-242DB4581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54C82-D862-4D99-9A75-70C6D8F2F5E7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CFE6D8-E530-4D76-A3F9-242DB4581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54C82-D862-4D99-9A75-70C6D8F2F5E7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CFE6D8-E530-4D76-A3F9-242DB4581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954C82-D862-4D99-9A75-70C6D8F2F5E7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CFE6D8-E530-4D76-A3F9-242DB4581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9954C82-D862-4D99-9A75-70C6D8F2F5E7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ACFE6D8-E530-4D76-A3F9-242DB4581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642918"/>
            <a:ext cx="7406640" cy="35004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Психологическая помощь участникам СВО</a:t>
            </a:r>
            <a:br>
              <a:rPr lang="ru-RU" dirty="0" smtClean="0"/>
            </a:br>
            <a:r>
              <a:rPr lang="ru-RU" dirty="0" smtClean="0"/>
              <a:t> и членам их семей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429132"/>
            <a:ext cx="7406640" cy="171451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dirty="0" smtClean="0"/>
              <a:t>Медицинский психолог М.В.Николаева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012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эффективности техник эмоциональной </a:t>
            </a:r>
            <a:r>
              <a:rPr lang="ru-RU" dirty="0" err="1" smtClean="0"/>
              <a:t>саморегуляции</a:t>
            </a:r>
            <a:r>
              <a:rPr lang="ru-RU" dirty="0" smtClean="0"/>
              <a:t> важно:</a:t>
            </a:r>
            <a:br>
              <a:rPr lang="ru-RU" dirty="0" smtClean="0"/>
            </a:br>
            <a:r>
              <a:rPr lang="ru-RU" sz="3100" dirty="0" smtClean="0"/>
              <a:t>1 . Объяснить принципы эмоциональной регуляции и воздействия техник эмоциональной </a:t>
            </a:r>
            <a:r>
              <a:rPr lang="ru-RU" sz="3100" dirty="0" err="1" smtClean="0"/>
              <a:t>саморегуляции</a:t>
            </a:r>
            <a:r>
              <a:rPr lang="ru-RU" sz="3100" dirty="0" smtClean="0"/>
              <a:t> на состояние человека;</a:t>
            </a:r>
            <a:br>
              <a:rPr lang="ru-RU" sz="3100" dirty="0" smtClean="0"/>
            </a:br>
            <a:r>
              <a:rPr lang="ru-RU" sz="3100" dirty="0" smtClean="0"/>
              <a:t>2. Выполнение техники пациентом на занятии под контролем психолога;</a:t>
            </a:r>
            <a:br>
              <a:rPr lang="ru-RU" sz="3100" dirty="0" smtClean="0"/>
            </a:br>
            <a:r>
              <a:rPr lang="ru-RU" sz="3100" dirty="0" smtClean="0"/>
              <a:t>3. Ежедневная самостоятельная тренировка техники в качестве домашнего задания (каждый день 5 минут). </a:t>
            </a:r>
            <a:endParaRPr lang="ru-RU" sz="3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586932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Работа с кошмарными сновидениями</a:t>
            </a:r>
            <a:br>
              <a:rPr lang="ru-RU" sz="3100" b="1" dirty="0" smtClean="0"/>
            </a:br>
            <a:r>
              <a:rPr lang="ru-RU" sz="3100" b="1" dirty="0" smtClean="0"/>
              <a:t> 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Задача: трансформировать сон из агрессивного, угрожающего в предупреждающий,  защищающий или побуждающий.</a:t>
            </a:r>
            <a:br>
              <a:rPr lang="ru-RU" sz="3100" dirty="0" smtClean="0"/>
            </a:br>
            <a:r>
              <a:rPr lang="ru-RU" sz="3100" dirty="0" smtClean="0"/>
              <a:t>1. Рисунок сна (изобразить сон, обсуждаются элементы сна, дорисовать элементы, чтоб сон был безобидным, смешным);</a:t>
            </a:r>
            <a:br>
              <a:rPr lang="ru-RU" sz="3100" dirty="0" smtClean="0"/>
            </a:br>
            <a:r>
              <a:rPr lang="ru-RU" sz="3100" dirty="0" smtClean="0"/>
              <a:t>2. Диалог со сном (разговор на стульях);</a:t>
            </a:r>
            <a:br>
              <a:rPr lang="ru-RU" sz="3100" dirty="0" smtClean="0"/>
            </a:br>
            <a:r>
              <a:rPr lang="ru-RU" sz="3100" dirty="0" smtClean="0"/>
              <a:t>3. Позитивное завершение сна.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Работа с травматическими переживаниями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Экспозиция (</a:t>
            </a:r>
            <a:r>
              <a:rPr lang="ru-RU" dirty="0" err="1" smtClean="0"/>
              <a:t>травма-фокусированная</a:t>
            </a:r>
            <a:r>
              <a:rPr lang="ru-RU" dirty="0" smtClean="0"/>
              <a:t> </a:t>
            </a:r>
            <a:r>
              <a:rPr lang="ru-RU" dirty="0" err="1" smtClean="0"/>
              <a:t>когнитивно-поведенческая</a:t>
            </a:r>
            <a:r>
              <a:rPr lang="ru-RU" dirty="0" smtClean="0"/>
              <a:t> терапия)</a:t>
            </a:r>
          </a:p>
          <a:p>
            <a:r>
              <a:rPr lang="ru-RU" dirty="0" err="1" smtClean="0"/>
              <a:t>Рескриптинг</a:t>
            </a:r>
            <a:r>
              <a:rPr lang="ru-RU" dirty="0" smtClean="0"/>
              <a:t> (КПТ, Схема-терапия)</a:t>
            </a:r>
          </a:p>
          <a:p>
            <a:r>
              <a:rPr lang="ru-RU" dirty="0" smtClean="0"/>
              <a:t>ДПДГ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912" y="1524000"/>
            <a:ext cx="3231476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42976" y="642918"/>
            <a:ext cx="778674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Постоянное чувство серьезной угрозы у пациентов, поддерживающее симптомы ПТСР, возникает как следствие чрезмерно отрицательных оценок травматического события и нарушений автобиографической памяти. Последние, в свою очередь, характеризуются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недостаточной интеграцией травматического опыта и отсутствием временного контекста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что поддерживает эмоциональное переживание травмы как переживание «здесь и сейчас» и, соответственно, неспособность человека воспринимать события травмы как уже прошедшие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Ehlers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Clark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2000).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940762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Когнитивно-поведенческая психотерапия ПТСР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Психообразование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Объясняем  природу травматических симптомов: «Ваши симптомы —распространенная реакция на очень тяжелые события»;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 Объясняем, что в ходе терапии будет происходить постепенное погружение в посттравматические воспоминания. Предупреждаем о возможном желании прервать психотерапию.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3. Важно вернуться к привычным занятиям. Если восстановить прежние виды деятельности «через силу» –то станет легче.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2700" dirty="0" smtClean="0"/>
              <a:t>Когнитивно-поведенческая психотерапия ПТСР. </a:t>
            </a:r>
            <a:br>
              <a:rPr lang="ru-RU" sz="2700" dirty="0" smtClean="0"/>
            </a:br>
            <a:r>
              <a:rPr lang="ru-RU" sz="2700" dirty="0" smtClean="0"/>
              <a:t>Оживление травматических воспоминаний и когнитивное </a:t>
            </a:r>
            <a:r>
              <a:rPr lang="ru-RU" sz="2700" dirty="0" err="1" smtClean="0"/>
              <a:t>переструктурирование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9591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Важнейшая задача терапии —стимулировать клиента к составлению полного и детального описания травматического опыта. </a:t>
            </a:r>
          </a:p>
          <a:p>
            <a:r>
              <a:rPr lang="ru-RU" dirty="0" smtClean="0"/>
              <a:t>Это способствует интеграции разрозненных воспоминаний о травме, восстанавливает </a:t>
            </a:r>
            <a:r>
              <a:rPr lang="ru-RU" dirty="0" err="1" smtClean="0"/>
              <a:t>диссоциированные</a:t>
            </a:r>
            <a:r>
              <a:rPr lang="ru-RU" dirty="0" smtClean="0"/>
              <a:t> фрагменты воспоминаний помогает выявить когнитивные оценки травмы; эмпирически опровергает представление некоторых клиентов о том, что они «сойдут с ума», «потеряют контроль над собой» или «умрут», если будут детально обдумывать трагическое событие.</a:t>
            </a:r>
          </a:p>
          <a:p>
            <a:r>
              <a:rPr lang="ru-RU" dirty="0" smtClean="0"/>
              <a:t>В ходе упражнения психолог и клиент выявляют и обсуждают когнитивные оценки и убеждения, связанные с травмой. Используются техники когнитивного </a:t>
            </a:r>
            <a:r>
              <a:rPr lang="ru-RU" dirty="0" err="1" smtClean="0"/>
              <a:t>переструктурирования</a:t>
            </a:r>
            <a:r>
              <a:rPr lang="ru-RU" dirty="0" smtClean="0"/>
              <a:t>, которые помогают клиенту научиться отслеживать собственные когнитивные процессы, оценивать реалистичность мыслей, взвешивать аргументы «за» и «против», </a:t>
            </a:r>
            <a:r>
              <a:rPr lang="ru-RU" dirty="0" err="1" smtClean="0"/>
              <a:t>конфронтироватьс</a:t>
            </a:r>
            <a:r>
              <a:rPr lang="ru-RU" dirty="0" smtClean="0"/>
              <a:t> ними во внутреннем диалоге.</a:t>
            </a:r>
          </a:p>
          <a:p>
            <a:r>
              <a:rPr lang="ru-RU" dirty="0" smtClean="0"/>
              <a:t>При последующем выполнении упражнения на оживление травматических воспоминаний клиент подключает альтернативные интерпретации событий.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583572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200" b="1" dirty="0" smtClean="0"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Противопоказания к методу «Пролонгированной экспозиции» (оживления воспоминаний )</a:t>
            </a:r>
            <a:br>
              <a:rPr lang="ru-RU" sz="2200" b="1" dirty="0" smtClean="0"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Суицидальный риск</a:t>
            </a:r>
            <a:r>
              <a:rPr lang="ru-RU" sz="2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200" dirty="0" err="1" smtClean="0"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Самоповреждающее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поведение (условно)</a:t>
            </a:r>
            <a:r>
              <a:rPr lang="ru-RU" sz="2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200" dirty="0" err="1" smtClean="0"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Психотическое</a:t>
            </a:r>
            <a:r>
              <a:rPr lang="ru-RU" sz="2200" dirty="0" smtClean="0"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состояние</a:t>
            </a:r>
            <a:r>
              <a:rPr lang="ru-RU" sz="2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Нахождение в небезопасной ситуации, где может снова произойти насилие </a:t>
            </a:r>
            <a:r>
              <a:rPr lang="ru-RU" sz="2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Более тяжелые расстройства (тяжелая депрессия или тяжелое личностное расстройство) (стабилизируем эти состояния перед ПЭ)</a:t>
            </a:r>
            <a:r>
              <a:rPr lang="ru-RU" sz="6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60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User\Pictures\Инвалидность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4858"/>
            <a:ext cx="9144000" cy="6880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071538" y="0"/>
            <a:ext cx="7786742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Группы методов помощи раненым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Методы просвещения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 обсуждение книг и статей, знакомство с симптомами, психологическими последствиями ранения (как с чем-то «нормальным», не уникальным, временным), знакомство с методами релаксации (контроль эмоций), с упражнениями для контроля боли (ключевое).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2. Формирование ценностного отношения к здоровью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 режим дня, физическая активность, личная гигиена, правильное питание, чувство юмора и духовность.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3. Социальная поддержка: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боевые товарищи, воины, преодолевшие травму, волонтеры, группы самопомощи.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4. Психотерапия.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071538" y="0"/>
            <a:ext cx="764386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Купирование болевых ощущений по Ю.М.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Караяни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«Рисунок боли»: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 момент эскалации болевого ощущения детальное изображать образа боли на бумаге. Психологическим механизмом купирования боли является отвлечение внимания от болевого ощущения, перенос его на лист бумаги.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«Выдыхание боли»: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Находясь в любом положении, расслабиться, установить ровное дыхание. Затем, делая вдох, представить, что в груди формируется облако целительных жизненных сил, к примеру, серо-голубого цвета. Далее представить болевой участок, «увидеть» больной орган, имеющий коричнево-черный цвет. После чего, делая медленный выдох, направить целительное облако на больной орган, наблюдая, как оно обволакивает болевой участок, вырывает куски боли и выбрасывает из тела. Упражнение повторять до тех пор, пока оно не «вычистит» болящий орган и последний не приобретет естественный цвет.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«Перегрузка»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предполагает во время переживания боли детально описывать все находящиеся в помещении предметы, последовательно перемещаясь из угла в угол.</a:t>
            </a:r>
          </a:p>
          <a:p>
            <a:endParaRPr lang="ru-RU" dirty="0" smtClean="0"/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А.Г.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Караяни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«Психологическая реабилитация участников боевых действий»;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Ю.М.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Караяни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«Социально-психологическая реабилитация инвалидов боевых действий», диссертация на соискание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уч.ст.доктора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наук, 2015г.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«	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8261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4942"/>
                <a:gridCol w="3929058"/>
              </a:tblGrid>
              <a:tr h="619735">
                <a:tc gridSpan="2">
                  <a:txBody>
                    <a:bodyPr/>
                    <a:lstStyle/>
                    <a:p>
                      <a:r>
                        <a:rPr lang="ru-RU" sz="2400" dirty="0" smtClean="0"/>
                        <a:t>БОЕВЫЕ РЕФЛЕКСЫ» -СИМПТОМЫ ПТСР  по Б. </a:t>
                      </a:r>
                      <a:r>
                        <a:rPr lang="ru-RU" sz="2400" dirty="0" err="1" smtClean="0"/>
                        <a:t>Колодзин</a:t>
                      </a:r>
                      <a:r>
                        <a:rPr lang="ru-RU" sz="2400" dirty="0" smtClean="0"/>
                        <a:t> </a:t>
                      </a:r>
                      <a:endParaRPr lang="ru-RU" sz="2400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</a:tr>
              <a:tr h="627994">
                <a:tc>
                  <a:txBody>
                    <a:bodyPr/>
                    <a:lstStyle/>
                    <a:p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Навыки, необходимые для выживания.  </a:t>
                      </a:r>
                    </a:p>
                    <a:p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Результаты адаптации	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	Симптомы ПТСР	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	</a:t>
                      </a:r>
                    </a:p>
                  </a:txBody>
                  <a:tcPr/>
                </a:tc>
              </a:tr>
              <a:tr h="694098">
                <a:tc>
                  <a:txBody>
                    <a:bodyPr/>
                    <a:lstStyle/>
                    <a:p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Бдительность, боевая настороженность, страх, </a:t>
                      </a:r>
                      <a:r>
                        <a:rPr kumimoji="0" lang="ru-RU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гиперактивации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внимания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Бессонница, </a:t>
                      </a:r>
                      <a:r>
                        <a:rPr kumimoji="0" lang="ru-RU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гипербдительность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вздрагивание</a:t>
                      </a:r>
                    </a:p>
                  </a:txBody>
                  <a:tcPr/>
                </a:tc>
              </a:tr>
              <a:tr h="1883981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Готовность к импульсивному (быстрому) </a:t>
                      </a:r>
                      <a:r>
                        <a:rPr kumimoji="0" lang="ru-RU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отреагированию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форме агрессии, уничтожения источника опасности, бегства, укрытия; способность к моментальной полной мобилизации сил с последующей быстрой релаксацией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Гипермобилизованность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агрессивность</a:t>
                      </a:r>
                      <a:endParaRPr lang="ru-RU" dirty="0"/>
                    </a:p>
                  </a:txBody>
                  <a:tcPr/>
                </a:tc>
              </a:tr>
              <a:tr h="744737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Проигрывание в уме боевых эпизодов, собственных действий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Повторяющиеся воспоминания, образы, мысли о событии	</a:t>
                      </a:r>
                      <a:endParaRPr lang="ru-RU" dirty="0"/>
                    </a:p>
                  </a:txBody>
                  <a:tcPr/>
                </a:tc>
              </a:tr>
              <a:tr h="697202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Избегание мыслей о потерях,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Избегание символов, ассоциируемых событием, диссоциация	</a:t>
                      </a:r>
                      <a:endParaRPr lang="ru-RU" dirty="0"/>
                    </a:p>
                  </a:txBody>
                  <a:tcPr/>
                </a:tc>
              </a:tr>
              <a:tr h="1007069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Сужение эмоционального диапазона, стремление к «уходу» от реальности и оценки ряда нравственных проблем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Оскуднение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чувств</a:t>
                      </a:r>
                      <a:endParaRPr lang="ru-RU" dirty="0"/>
                    </a:p>
                  </a:txBody>
                  <a:tcPr/>
                </a:tc>
              </a:tr>
              <a:tr h="697202">
                <a:tc>
                  <a:txBody>
                    <a:bodyPr/>
                    <a:lstStyle/>
                    <a:p>
                      <a:r>
                        <a:rPr kumimoji="0" lang="ru-RU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Горевание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 недавно погибшем товарище; отношения ответственной зависимости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Чувство вины выжившего	</a:t>
                      </a:r>
                      <a:endParaRPr lang="ru-RU" dirty="0"/>
                    </a:p>
                  </a:txBody>
                  <a:tcPr/>
                </a:tc>
              </a:tr>
              <a:tr h="1289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Адаптация к ритму боевой жизни, принятию 	</a:t>
                      </a:r>
                    </a:p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решений, бесхитростному общению, коллективная индукция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Повышенное чувство справедливости, конфликтность, раздражительность, </a:t>
                      </a:r>
                      <a:r>
                        <a:rPr kumimoji="0" lang="ru-RU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дезадаптированность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071538" y="0"/>
            <a:ext cx="778674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Физиологические механизмы техник «противоболевого» дыхания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1. Изменяя с помощью дыхания интенсивность болезненного ощущения либо добиваясь изменения таких характеристик этого кинестетического образа, как форма, размер, локализация (особенно при мысленном перемещении неприятного ощущения в другой участок тела), мы тем самым изменяем состояние очага возбуждения в головном мозге, как бы «раскачиваем» его, выводим из стационарного состояния. Возникновение переходного процесса, связанного с этим очагом, приводит в действие естественные физиологические защитные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антиэпилептогенные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 механизмы мозга, которые могут ограничивать этот очаг возбуждения или даже подавлять его активность. Тем самым болевое ощущение уменьшается или устраняется.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2. Использование ощущения тепла, как бы наложение этого положительного ощущения на неприятное (работа в пределах одной модальности) рассчитано на создание в коре головного мозга другого очага возбуждения, помимо уже существующего (вызванного болью). При этом происходит конкуренция двух очагов возбуждения – первичного, болевого и вторичного, искусственного, сознательно созданного, поддерживаемого и усиливаемого произвольным вниманием, – приводящая к подавлению болевого очага.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3. Это дополнительный способ, использующий создание альтернативного образа боли. Представление болевого ощущения в виде зрительных или слуховых образов (смена модальности) рассчитано на перемещение очага активности коры головного мозга (фокуса осознания) в другую область (зрительную или слуховую проекционную зону), в которой боль ощущаться не может.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214414" y="0"/>
            <a:ext cx="7786742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«Линия жизни» Александра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Кроника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в интерпретации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А.Караяни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Вот средняя продолжительность жизни такая-то. Какой вы  себе представляете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свою,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поставьте примерно (смотрим перспективы).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Где вы сейчас находитесь? (Важная точка для начала разговора (25 летний ближе к концу ставит  -все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прошлом-синдром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укороченного будущего).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Разместите события, которые были. (Сейчас, в будущем , то, что имеет для пациента максимальную ценность –внешние или внутренние, связанные с ближайшим окружением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или общественными событиями.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Пишем ставя годы. Какие точки проставил как важные, вокруг них строим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беседу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(женитьбу поставил –значит говорим об ответственности за семью).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А потом уже даем шкалу оценок,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например от -5 до +5.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Потом вопросы (см. ниже)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Может он согласится увеличить линию жизни.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Если нет прогресса и сомневается, то следующая вариация методики: линия жизни Маресьева, Сергея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Бурлакова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Кутузова,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паралимпийцев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моделей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Почему определил такой срок своей жизни (выход на желание или нежелание жить, осмысленность или бессмысленность существования)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Почему выбрал настоящее на таком отрезке жизни —выход на продолжительность и ценность будущего.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Если мало «ценных» событий в прошлом —выход на ценности.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Если беден событийный выбор —выход на ценность семьи, родных и близких, товарищей, профессиональной деятельности, здоровья, образования и т.д.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Почему не определил события на будущее —выход на смысл и перспективы жизни.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Предложение —исправить прошлое и спроектировать будущее.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1. Почему ты не нарисовал будущее?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2. Так ты сейчас где? В настоящем или прошлом?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3. У тебя, правда, не было в настоящем радостных событий?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4. Сколько лет еще собираешься жить? В пустоте, без событий?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5. Можно ли посвятить всю жизнь прошлому?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6. Как ты считаешь, зачем ты живешь, какова твоя жизненная миссия и т.д.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142976" y="0"/>
            <a:ext cx="764386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Социально-ориентированный блок: ближайшее окружение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помощь в становлении новой социальной идентичности, преодолении социальных стереотипов и стигм восприятия инвалида;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помощь и поддержка в выборе новых социальных ролей;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популяризация примеров компенсации инвалидности, разрушающих существующие стереотипы.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«Эффект комиссара Воробьева» из «Повести о настоящем человеке» (тенденция вселять уверенность в нуждающегося в помощи)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«Эффект Лидии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Теняковой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» из фильма «Не могу сказать прощай» (тенденция создавать условия жизнедеятельности, побуждающие инвалида к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неинвалидизированным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» паттернам поведения).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gremih.ru/wp-content/uploads/d/c/6/dc6b8ea7585337884d5c27965c0e6cab.jpeg"/>
          <p:cNvPicPr>
            <a:picLocks noChangeAspect="1" noChangeArrowheads="1"/>
          </p:cNvPicPr>
          <p:nvPr/>
        </p:nvPicPr>
        <p:blipFill>
          <a:blip r:embed="rId2"/>
          <a:srcRect l="7324" r="11376" b="30573"/>
          <a:stretch>
            <a:fillRect/>
          </a:stretch>
        </p:blipFill>
        <p:spPr bwMode="auto">
          <a:xfrm>
            <a:off x="1000100" y="142852"/>
            <a:ext cx="4929222" cy="5072098"/>
          </a:xfrm>
          <a:prstGeom prst="rect">
            <a:avLst/>
          </a:prstGeom>
          <a:noFill/>
        </p:spPr>
      </p:pic>
      <p:pic>
        <p:nvPicPr>
          <p:cNvPr id="50180" name="Picture 4" descr="https://m.media-amazon.com/images/S/amzn-author-media-prod/e80l4g4vauecpbri9bgddm5cc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357430"/>
            <a:ext cx="3286116" cy="3714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"/>
            <a:ext cx="81439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Десять стадий горя (по Е.С. </a:t>
            </a:r>
            <a:r>
              <a:rPr lang="ru-RU" sz="1400" b="1" dirty="0" err="1" smtClean="0"/>
              <a:t>Креславскому</a:t>
            </a:r>
            <a:r>
              <a:rPr lang="ru-RU" sz="1400" b="1" dirty="0" smtClean="0"/>
              <a:t>, 2005)</a:t>
            </a:r>
          </a:p>
          <a:p>
            <a:r>
              <a:rPr lang="ru-RU" sz="1400" dirty="0" smtClean="0"/>
              <a:t>1.Шок: Потрясение, переживаемое в момент смерти близкого человека, имеет место даже в случае его долгой неизлечимой болезни и длинных месяцев мучительной подготовки к этому событию. </a:t>
            </a:r>
          </a:p>
          <a:p>
            <a:r>
              <a:rPr lang="ru-RU" sz="1400" dirty="0" smtClean="0"/>
              <a:t>2.Всплеск эмоций: Мы можем и не увидеть сильного всплеска эмоций в момент смерти и затем их "иссушения" через несколько недель. Когда шок окончательно рассеивается, человек может переживать сильные эмоции, такие как </a:t>
            </a:r>
            <a:r>
              <a:rPr lang="ru-RU" sz="1400" i="1" dirty="0" smtClean="0"/>
              <a:t>раздражение, страх, раскаяние и пронзительное одиночество. В этот период пересматривается прожитая жизнь…</a:t>
            </a:r>
          </a:p>
          <a:p>
            <a:r>
              <a:rPr lang="ru-RU" sz="1400" dirty="0" smtClean="0"/>
              <a:t>3.Депрессия: Депрессия собирает все вышеупомянутые эмоции и усиливает их, добавляя чувство </a:t>
            </a:r>
            <a:r>
              <a:rPr lang="ru-RU" sz="1400" i="1" dirty="0" smtClean="0"/>
              <a:t>беспомощности и безнадежности. </a:t>
            </a:r>
          </a:p>
          <a:p>
            <a:r>
              <a:rPr lang="ru-RU" sz="1400" dirty="0" smtClean="0"/>
              <a:t>4.Физические симптомы страдания. Если причиной смерти явился инфаркт, близкие могут ощущать сдавливание в груди, боль,.</a:t>
            </a:r>
          </a:p>
          <a:p>
            <a:r>
              <a:rPr lang="ru-RU" sz="1400" dirty="0" smtClean="0"/>
              <a:t>5.Беспокойство: Людям, потерявшим близких, часто снятся яркие сны (или они грезят наяву), в которых они видят и/или слышат ушедших от них близких людей. Может быть и спиритическое беспокойство, выражаемое, например, такими словами: "Где сейчас мой любимый?" или  "Счастлив ли он/она?", "Как может он/она пребывать в мире, зная, что я так страдаю?".</a:t>
            </a:r>
          </a:p>
          <a:p>
            <a:r>
              <a:rPr lang="ru-RU" sz="1400" dirty="0" smtClean="0"/>
              <a:t>6.Враждебность: Раздражение обычно начинается на шестой неделе после смерти близкого человека и длится около двух недель. Иногда оно изливается наугад, иногда на кого-то конкретно. Чаще всего мишенями являются бог, врачи, священник и умерший… .</a:t>
            </a:r>
          </a:p>
          <a:p>
            <a:r>
              <a:rPr lang="ru-RU" sz="1400" dirty="0" smtClean="0"/>
              <a:t>7.Вина: Иногда она реальна, часто надуманна или преувеличенна, но относиться к ней всегда необходимо с большой серьезностью.</a:t>
            </a:r>
          </a:p>
          <a:p>
            <a:r>
              <a:rPr lang="ru-RU" sz="1400" dirty="0" smtClean="0"/>
              <a:t>8.Страх: Страх многолик. Это может быть и страх спать в той же постели или комнате; боязнь оставить жилье или продолжать жить в том же доме. Люди боятся одиночества, которое приходит вместе со смертью, и в то же время боятся завязать новые отношения. </a:t>
            </a:r>
          </a:p>
          <a:p>
            <a:r>
              <a:rPr lang="ru-RU" sz="1400" dirty="0" smtClean="0"/>
              <a:t>9.Излечение памяти: Все перенесшие тяжелую утрату люди живут между хорошими и плохими воспоминаниями. Временами кажется, что настало время самобичевания, поскольку в памяти воскресают все негативные аспекты взаимоотношения.  Однако и более счастливые моменты оказываются слишком болезненными, и так может продолжаться много месяцев, пока не наступит примирение, поскольку излечение кроется в самих воспоминаниях. </a:t>
            </a:r>
          </a:p>
          <a:p>
            <a:r>
              <a:rPr lang="ru-RU" sz="1400" dirty="0" smtClean="0"/>
              <a:t>10.Принятие: Существует различие между принятием реальности смерти, здесь же и "эмоциональное прощание", и забвением умершего.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285852" y="0"/>
            <a:ext cx="76438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571480"/>
            <a:ext cx="68580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Этапы кризисной психотерапии/</a:t>
            </a:r>
            <a:r>
              <a:rPr lang="ru-RU" b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психокоррекции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1. Кризисная поддержка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2. Кризисная интервенция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3. Повышение уровня адаптации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4. Коррекция личностной идентичности</a:t>
            </a:r>
            <a:endParaRPr lang="ru-RU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51203" name="Picture 3" descr="https://i.work.ua/img/00005454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928802"/>
            <a:ext cx="6357982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0"/>
            <a:ext cx="785818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Для «выздоровления» от горя можно давать пациентам следующие рекомендации: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1. Примите свое горе. Примите с готовностью телесные и эмоциональные последствия смерти любимого человека. Скорбь является ценой, которую вы платите за любовь. На принятие может уйти много времени, но будьте настойчивы в стараниях.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2. Проявляйте свои чувства. Плачьте, если хочется; смейтесь, если можете. Не игнорируйте своих эмоциональных потребностей.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3. Следите за своим здоровьем. Не причиняйте еще больший вред себе и окружающим, пренебрегая своим  здоровьем. По возможности, хорошо питайтесь, ваше тело после истощающего переживания нуждается в подкреплении.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4. Уравновесьте работу и отдых. Депрессия может уменьшиться, если больше гулять, двигаться, заниматься делами, которые приносили вам раньше положительные эмоции.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5. Проявите к себе терпение. Вашему уму, телу и душе потребуются время и усилия для восстановления после перенесенной трагедии.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6. Поделитесь болью утраты с друзьями. Замыкаясь в молчании, вы отказываете друзьям в возможности выслушать вас и разделить ваши чувства и обрекаете себя на еще большую изоляцию и одиночество.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психологической помощи лицам с ПТСР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Коррекция </a:t>
            </a:r>
            <a:r>
              <a:rPr lang="ru-RU" dirty="0" smtClean="0"/>
              <a:t>эмоционального состояния, снятие остроты и интенсивности травматических переживаний.</a:t>
            </a:r>
          </a:p>
          <a:p>
            <a:pPr marL="457200" indent="-457200">
              <a:buNone/>
            </a:pPr>
            <a:r>
              <a:rPr lang="ru-RU" dirty="0" smtClean="0"/>
              <a:t>2</a:t>
            </a:r>
            <a:r>
              <a:rPr lang="ru-RU" dirty="0" smtClean="0"/>
              <a:t>. Формирование новых, жизнеутверждающих смыслов</a:t>
            </a:r>
            <a:r>
              <a:rPr lang="ru-RU" dirty="0" smtClean="0"/>
              <a:t>.</a:t>
            </a:r>
          </a:p>
          <a:p>
            <a:pPr marL="457200" indent="-457200">
              <a:buNone/>
            </a:pPr>
            <a:r>
              <a:rPr lang="ru-RU" b="1" i="1" dirty="0" smtClean="0"/>
              <a:t>Фармакотерапия</a:t>
            </a:r>
            <a:r>
              <a:rPr lang="ru-RU" b="1" i="1" dirty="0" smtClean="0"/>
              <a:t>, образовательные, </a:t>
            </a:r>
            <a:r>
              <a:rPr lang="ru-RU" b="1" i="1" dirty="0" err="1" smtClean="0"/>
              <a:t>холистические</a:t>
            </a:r>
            <a:r>
              <a:rPr lang="ru-RU" b="1" i="1" dirty="0" smtClean="0"/>
              <a:t>, социальные и психотерапевтические методы. </a:t>
            </a:r>
            <a:endParaRPr lang="ru-RU" dirty="0" smtClean="0"/>
          </a:p>
          <a:p>
            <a:pPr marL="457200" indent="-45720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000100" y="285728"/>
            <a:ext cx="81439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7. Посетите людей, находящихся в горе. Знания о сходных переживаниях других могут привести к новому пониманию собственных чувств, а также дать вам их поддержку и дружбу.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8. Можно искать утешения в религии. Даже если вы спрашиваете с укором: «Как Бог мог допустить это?»,  – скорбь является духовным поиском. Религия может стать вам опорой в переживании горя.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9. Помогайте другим. Направляя усилия на помощь другим людям, вы учитесь лучше относиться к ним, поворачиваясь лицом к реальности, становитесь более независимыми и, живя в настоящем, отходите от прошлого.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10. Делайте сегодня то, что необходимо, но отложите важные решения. Начните с малого  – справляйтесь с повседневными домашними делами. Это поможет вам восстановить чувство уверенности, однако воздержитесь от немедленных коренных решений (продать дом или поменять работу).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11. Примите решение вновь начать жизнь. Восстановление не наступает в течение одной ночи. Держитесь за надежду и продолжайте адаптироваться день за днем.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142976" y="0"/>
            <a:ext cx="764386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Восстановление смысла жизни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В.Франкл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называет три пути, идя по которым человек может сделать свою жизнь осмысленной: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1.деятельность, ведущая роль в которой отведена творчеству, труду (не бесцельному, а как вклад в жизнь общества) 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2.переживание, которые дают нам созерцание произведений искусства, природы, переживание чувства любви;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3.поиск смысла в той доле, которая выпала человеку, в пережитых страданиях и лишениях, которые ему достались. Этот путь —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нахождения смысла в страданиях —нужно использовать только,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недоступны первые два.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/>
              <a:t>«Жизнь человека не может лишиться смысла, ни при каких обстоятельствах. Смысл жизни всегда может быть найден. И человек свободен, найти и реализовать смысл жизни, даже если его свобода заметно ограничена объективными обстоятельствами».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428868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/>
              <a:t>Благодарю за внимание</a:t>
            </a:r>
            <a:r>
              <a:rPr lang="ru-RU" sz="4800" i="1" dirty="0" smtClean="0"/>
              <a:t>!</a:t>
            </a:r>
            <a:r>
              <a:rPr lang="ru-RU" i="1" dirty="0" smtClean="0"/>
              <a:t> </a:t>
            </a:r>
            <a:endParaRPr lang="ru-RU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00100" y="214290"/>
            <a:ext cx="771530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Влияние психотерапии на мозг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Методы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«снизу-вверх»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помогают снизить активность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подкорки,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глубинных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 мозга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амигдалы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гиппокампа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На них нельзя повлиять с помощью сознания, поэтому работаем с телом: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релаксация, дыхание, аутогенные тренировки, телесное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осознавание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некоторые виды спорта, йога, медитация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Методы 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сверху-вниз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воздействуют на сознательные зоны мозга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префронтальную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кору и поясную кору), увеличивают их активность. Например, это техники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когнитивной терапии.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Более активная работа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префронтальной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коры позволяет пациенту сохранять ясность мышления в стрессовых ситуациях, улучшает способность к концентрации внимания и разрешению проблем и улучшает способности к социальной коммуникации. Более активная работа поясной коры улучшает контроль над эмоциями и мыслями, вызывающими тревожность.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«Горизонтальные» методы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улучшают коммуникацию между различными зонами мозга или между правым и левым полушариями мозга. К этим методам относятся, например,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арт-терапия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ДПДГ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-142900"/>
          <a:ext cx="9144000" cy="7211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1752"/>
                <a:gridCol w="6552248"/>
              </a:tblGrid>
              <a:tr h="50004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Тренинг управления тревогой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3943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Осознание чувств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Что я чувствую ? (осознать, понять причины)</a:t>
                      </a:r>
                    </a:p>
                    <a:p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Что я хочу в данной ситуации?</a:t>
                      </a:r>
                    </a:p>
                    <a:p>
                      <a:r>
                        <a:rPr kumimoji="0"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Что я могу сделать?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5394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2. Остановка мыслей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dirty="0" smtClean="0"/>
                        <a:t>Рубильник (шлагбаум) «Стоп»;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dirty="0" smtClean="0"/>
                        <a:t>Визуализация («Лист плывущий</a:t>
                      </a:r>
                      <a:r>
                        <a:rPr lang="ru-RU" sz="1800" baseline="0" dirty="0" smtClean="0"/>
                        <a:t> по течению реки», «Облако» и т.д.)</a:t>
                      </a:r>
                      <a:endParaRPr lang="ru-RU" sz="1800" dirty="0"/>
                    </a:p>
                  </a:txBody>
                  <a:tcPr/>
                </a:tc>
              </a:tr>
              <a:tr h="1457348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Переключение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на настоящее: живу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здесь и сейчас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»;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Техника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«5 вижу-5 слышу-5 ощущаю»;</a:t>
                      </a:r>
                    </a:p>
                    <a:p>
                      <a:pPr marL="342900" indent="-342900">
                        <a:buFont typeface="Arial" charset="0"/>
                        <a:buChar char="•"/>
                      </a:pP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Техника «Назови десять круглых (красных и др.) предметов» 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прошлое (приятные воспоминания);</a:t>
                      </a:r>
                    </a:p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Головоломки (тренировка гибкости мышления).</a:t>
                      </a:r>
                      <a:endParaRPr lang="ru-RU" sz="1800" dirty="0"/>
                    </a:p>
                  </a:txBody>
                  <a:tcPr/>
                </a:tc>
              </a:tr>
              <a:tr h="75431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/>
                        </a:rPr>
                        <a:t>4</a:t>
                      </a:r>
                      <a:r>
                        <a:rPr lang="en-US" sz="1800" dirty="0" smtClean="0">
                          <a:latin typeface="Times New Roman"/>
                        </a:rPr>
                        <a:t>. </a:t>
                      </a:r>
                      <a:r>
                        <a:rPr lang="ru-RU" sz="1800" dirty="0" smtClean="0">
                          <a:latin typeface="Times New Roman"/>
                        </a:rPr>
                        <a:t>Дыхательные техники</a:t>
                      </a:r>
                      <a:r>
                        <a:rPr lang="en-US" sz="1800" dirty="0" smtClean="0">
                          <a:latin typeface="Calibri"/>
                        </a:rPr>
                        <a:t>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/>
                        </a:rPr>
                        <a:t>1.</a:t>
                      </a:r>
                      <a:r>
                        <a:rPr lang="ru-RU" sz="1800" baseline="0" dirty="0" smtClean="0">
                          <a:latin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Times New Roman"/>
                        </a:rPr>
                        <a:t>Выдох страха, вдох смелости;</a:t>
                      </a:r>
                      <a:r>
                        <a:rPr lang="en-US" sz="1800" dirty="0" smtClean="0">
                          <a:latin typeface="Calibri"/>
                        </a:rPr>
                        <a:t>	</a:t>
                      </a:r>
                      <a:endParaRPr lang="ru-RU" sz="1800" dirty="0" smtClean="0">
                        <a:latin typeface="Calibri"/>
                      </a:endParaRPr>
                    </a:p>
                    <a:p>
                      <a:pPr>
                        <a:buFont typeface="Arial" charset="0"/>
                        <a:buNone/>
                      </a:pPr>
                      <a:r>
                        <a:rPr lang="ru-RU" sz="1800" dirty="0" smtClean="0">
                          <a:latin typeface="Times New Roman"/>
                        </a:rPr>
                        <a:t>2.  Я чувствую свой вдох… Я чувствую свой выдох...;</a:t>
                      </a:r>
                    </a:p>
                    <a:p>
                      <a:pPr>
                        <a:buFont typeface="Arial" charset="0"/>
                        <a:buNone/>
                      </a:pPr>
                      <a:r>
                        <a:rPr lang="ru-RU" sz="1800" baseline="0" dirty="0" smtClean="0">
                          <a:latin typeface="Times New Roman"/>
                        </a:rPr>
                        <a:t>3.  Успокаивающее дыхание;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ru-RU" sz="1800" dirty="0" smtClean="0">
                          <a:latin typeface="Calibri"/>
                        </a:rPr>
                        <a:t>4.</a:t>
                      </a:r>
                      <a:r>
                        <a:rPr lang="ru-RU" sz="1800" baseline="0" dirty="0" smtClean="0">
                          <a:latin typeface="Calibri"/>
                        </a:rPr>
                        <a:t> </a:t>
                      </a:r>
                      <a:r>
                        <a:rPr lang="ru-RU" sz="1800" dirty="0" smtClean="0">
                          <a:latin typeface="Calibri"/>
                        </a:rPr>
                        <a:t>Дыхание по квадрату</a:t>
                      </a:r>
                      <a:r>
                        <a:rPr lang="ru-RU" sz="1800" baseline="0" dirty="0" smtClean="0">
                          <a:latin typeface="Calibri"/>
                        </a:rPr>
                        <a:t>.</a:t>
                      </a:r>
                      <a:endParaRPr lang="en-US" sz="1800" dirty="0" smtClean="0">
                        <a:latin typeface="Calibri"/>
                      </a:endParaRPr>
                    </a:p>
                  </a:txBody>
                  <a:tcPr/>
                </a:tc>
              </a:tr>
              <a:tr h="85394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5. Физическая активность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charset="0"/>
                        <a:buChar char="•"/>
                      </a:pPr>
                      <a:r>
                        <a:rPr lang="ru-RU" sz="1800" dirty="0" smtClean="0"/>
                        <a:t>Спортивные упражнения;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ru-RU" sz="1800" dirty="0" smtClean="0"/>
                        <a:t>Прогулка;</a:t>
                      </a:r>
                    </a:p>
                    <a:p>
                      <a:pPr>
                        <a:buFont typeface="Arial" charset="0"/>
                        <a:buChar char="•"/>
                      </a:pP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Синхрогимнастика</a:t>
                      </a:r>
                      <a:r>
                        <a:rPr lang="ru-RU" sz="1800" dirty="0" smtClean="0"/>
                        <a:t>.</a:t>
                      </a:r>
                      <a:endParaRPr lang="ru-RU" sz="1800" dirty="0"/>
                    </a:p>
                  </a:txBody>
                  <a:tcPr/>
                </a:tc>
              </a:tr>
              <a:tr h="131649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6. Методы нервно-мышечной релаксации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Аутотренинг;</a:t>
                      </a:r>
                    </a:p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Прогрессивная мышечная релаксация по Джекобсону;</a:t>
                      </a:r>
                    </a:p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Релаксация с элементами визуализации;</a:t>
                      </a:r>
                    </a:p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Медитация.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3214686"/>
            <a:ext cx="7498080" cy="32861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Дыхательные техники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200" dirty="0" smtClean="0"/>
              <a:t>  </a:t>
            </a:r>
            <a:r>
              <a:rPr lang="ru-RU" sz="2200" b="1" dirty="0" smtClean="0"/>
              <a:t>Техника «Успокаивающее дыхание»</a:t>
            </a:r>
            <a:br>
              <a:rPr lang="ru-RU" sz="2200" b="1" dirty="0" smtClean="0"/>
            </a:br>
            <a:r>
              <a:rPr lang="ru-RU" sz="2200" dirty="0" smtClean="0"/>
              <a:t>1. Разместитесь поудобнее.</a:t>
            </a:r>
            <a:br>
              <a:rPr lang="ru-RU" sz="2200" dirty="0" smtClean="0"/>
            </a:br>
            <a:r>
              <a:rPr lang="ru-RU" sz="2200" dirty="0" smtClean="0"/>
              <a:t>2. Положите одну руку на грудь, другую на живот, верхняя рука не должна шевелиться, а нижняя должна подниматься на вдохе и опускаться на выдохе. </a:t>
            </a:r>
            <a:br>
              <a:rPr lang="ru-RU" sz="2200" dirty="0" smtClean="0"/>
            </a:br>
            <a:r>
              <a:rPr lang="ru-RU" sz="2200" dirty="0" smtClean="0"/>
              <a:t>3. Вдох делается носом, а выдох ртом.</a:t>
            </a:r>
            <a:br>
              <a:rPr lang="ru-RU" sz="2200" dirty="0" smtClean="0"/>
            </a:br>
            <a:r>
              <a:rPr lang="ru-RU" sz="2200" dirty="0" smtClean="0"/>
              <a:t>4. Замедлите дыхание.</a:t>
            </a:r>
            <a:br>
              <a:rPr lang="ru-RU" sz="2200" dirty="0" smtClean="0"/>
            </a:br>
            <a:r>
              <a:rPr lang="ru-RU" sz="2200" dirty="0" smtClean="0"/>
              <a:t>5. Для успокоения выдох должен быть длиннее вдоха.</a:t>
            </a:r>
            <a:br>
              <a:rPr lang="ru-RU" sz="2200" dirty="0" smtClean="0"/>
            </a:br>
            <a:r>
              <a:rPr lang="ru-RU" sz="2200" dirty="0" smtClean="0"/>
              <a:t>Вдох на 4 счета, выдох на 8. </a:t>
            </a:r>
            <a:br>
              <a:rPr lang="ru-RU" sz="2200" dirty="0" smtClean="0"/>
            </a:br>
            <a:r>
              <a:rPr lang="ru-RU" sz="2200" dirty="0" smtClean="0"/>
              <a:t>Сделать 10 дыхательных циклов.</a:t>
            </a:r>
            <a:br>
              <a:rPr lang="ru-RU" sz="2200" dirty="0" smtClean="0"/>
            </a:br>
            <a:r>
              <a:rPr lang="ru-RU" sz="2200" dirty="0" smtClean="0"/>
              <a:t> </a:t>
            </a:r>
            <a:br>
              <a:rPr lang="ru-RU" sz="2200" dirty="0" smtClean="0"/>
            </a:br>
            <a:r>
              <a:rPr lang="ru-RU" sz="2200" b="1" dirty="0" smtClean="0"/>
              <a:t>Переобучение дыханию по </a:t>
            </a:r>
            <a:r>
              <a:rPr lang="ru-RU" sz="2200" b="1" dirty="0" err="1" smtClean="0"/>
              <a:t>Фоа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Хембри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15 минут на обоснование и тренировку</a:t>
            </a:r>
            <a:br>
              <a:rPr lang="ru-RU" sz="2200" dirty="0" smtClean="0"/>
            </a:br>
            <a:r>
              <a:rPr lang="ru-RU" sz="2200" dirty="0" smtClean="0"/>
              <a:t>Обычный вдох и очень длинный выдох.</a:t>
            </a:r>
            <a:br>
              <a:rPr lang="ru-RU" sz="2200" dirty="0" smtClean="0"/>
            </a:br>
            <a:r>
              <a:rPr lang="ru-RU" sz="2200" dirty="0" smtClean="0"/>
              <a:t>На выдохе мысленно слово «расслабление» или«</a:t>
            </a:r>
            <a:r>
              <a:rPr lang="ru-RU" sz="2200" dirty="0" err="1" smtClean="0"/>
              <a:t>релакс</a:t>
            </a:r>
            <a:r>
              <a:rPr lang="ru-RU" sz="2200" dirty="0" smtClean="0"/>
              <a:t>».</a:t>
            </a:r>
            <a:br>
              <a:rPr lang="ru-RU" sz="2200" dirty="0" smtClean="0"/>
            </a:br>
            <a:r>
              <a:rPr lang="ru-RU" sz="2200" dirty="0" smtClean="0"/>
              <a:t> </a:t>
            </a:r>
            <a:br>
              <a:rPr lang="ru-RU" sz="22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 </a:t>
            </a:r>
            <a:br>
              <a:rPr lang="ru-RU" sz="36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Синхрогимнастика</a:t>
            </a:r>
            <a:r>
              <a:rPr lang="ru-RU" dirty="0" smtClean="0"/>
              <a:t> </a:t>
            </a:r>
            <a:r>
              <a:rPr lang="ru-RU" dirty="0" err="1" smtClean="0"/>
              <a:t>Хасая</a:t>
            </a:r>
            <a:r>
              <a:rPr lang="ru-RU" dirty="0" smtClean="0"/>
              <a:t> Алиева</a:t>
            </a:r>
            <a:br>
              <a:rPr lang="ru-RU" dirty="0" smtClean="0"/>
            </a:br>
            <a:r>
              <a:rPr lang="ru-RU" sz="3100" dirty="0" smtClean="0"/>
              <a:t>Упражнение «Шалтай-болтай»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Это упражнение создано для успокоения (1 минута), для расслабления ( в том числе перед сном).</a:t>
            </a:r>
          </a:p>
          <a:p>
            <a:r>
              <a:rPr lang="ru-RU" b="1" dirty="0" smtClean="0"/>
              <a:t>Исходная поза: стоим прямо, ноги на ширине плеч, тело расслаблено, руки вдоль туловища. </a:t>
            </a:r>
            <a:endParaRPr lang="ru-RU" dirty="0" smtClean="0"/>
          </a:p>
          <a:p>
            <a:r>
              <a:rPr lang="ru-RU" b="1" dirty="0" smtClean="0"/>
              <a:t>Начинать вращаться вправо-влево с расслабленными руками, делая монотонные покачивающиеся движения, не зависящие от скорости движения.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–Приятное ощущение покачивания;</a:t>
            </a:r>
          </a:p>
          <a:p>
            <a:pPr>
              <a:buNone/>
            </a:pPr>
            <a:r>
              <a:rPr lang="ru-RU" dirty="0" smtClean="0"/>
              <a:t>–Чувство нарастающего спокойствия; </a:t>
            </a:r>
          </a:p>
          <a:p>
            <a:pPr>
              <a:buNone/>
            </a:pPr>
            <a:r>
              <a:rPr lang="ru-RU" dirty="0" smtClean="0"/>
              <a:t>–Остановка потока мыслей в голове.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2572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Прогрессивная мышечная релаксация по Джекобсону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428604"/>
            <a:ext cx="77867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/>
          </a:p>
          <a:p>
            <a:r>
              <a:rPr lang="ru-RU" sz="1600" dirty="0" smtClean="0"/>
              <a:t>Страх, тревога мобилизуют организм и создают мышечное напряжение в теле. Данная техника помогает расслабиться и обрести внутреннее спокойствие. Начинать упражнения лучше сидя в удобном кресле либо лежа.</a:t>
            </a:r>
          </a:p>
          <a:p>
            <a:r>
              <a:rPr lang="ru-RU" sz="1600" dirty="0" smtClean="0"/>
              <a:t>Глубоко подышите в течение нескольких минут. Напрягайте каждую группу мышц в описанной ниже последовательности. Сохраняйте напряжение в течении 7-10 секунд! Затем мысленно скажите себе </a:t>
            </a:r>
            <a:r>
              <a:rPr lang="en-US" sz="1600" dirty="0" smtClean="0"/>
              <a:t>«</a:t>
            </a:r>
            <a:r>
              <a:rPr lang="ru-RU" sz="1600" dirty="0" smtClean="0"/>
              <a:t>Расслабься</a:t>
            </a:r>
            <a:r>
              <a:rPr lang="en-US" sz="1600" dirty="0" smtClean="0"/>
              <a:t>» </a:t>
            </a:r>
            <a:r>
              <a:rPr lang="ru-RU" sz="1600" dirty="0" smtClean="0"/>
              <a:t>и расслабьте мышцы. Повторяйте по 2 раза каждое упражнение для каждой группы мышц. Переходя к каждой группе делайте паузу 10-20 секунд.</a:t>
            </a:r>
          </a:p>
          <a:p>
            <a:endParaRPr lang="en-US" sz="1600" dirty="0" smtClean="0"/>
          </a:p>
          <a:p>
            <a:r>
              <a:rPr lang="en-US" sz="1600" dirty="0" smtClean="0"/>
              <a:t>1. </a:t>
            </a:r>
            <a:r>
              <a:rPr lang="ru-RU" sz="1600" dirty="0" smtClean="0"/>
              <a:t>Руки: сожмите сильно кулаки и согните кисти, сохраняйте напряжение в течении 7-10 секунд;   затем расслабьте руки.</a:t>
            </a:r>
          </a:p>
          <a:p>
            <a:r>
              <a:rPr lang="en-US" sz="1600" dirty="0" smtClean="0"/>
              <a:t>2. </a:t>
            </a:r>
            <a:r>
              <a:rPr lang="ru-RU" sz="1600" dirty="0" smtClean="0"/>
              <a:t>Предплечья: надавите локтями на корпус - 7-10 секунд;  расслабьте руки.</a:t>
            </a:r>
          </a:p>
          <a:p>
            <a:r>
              <a:rPr lang="en-US" sz="1600" dirty="0" smtClean="0"/>
              <a:t>3. </a:t>
            </a:r>
            <a:r>
              <a:rPr lang="ru-RU" sz="1600" dirty="0" smtClean="0"/>
              <a:t>Икры: вытяните ноги, потяните ступни на себя- 7-10 секунд; расслабьте ноги.</a:t>
            </a:r>
          </a:p>
          <a:p>
            <a:r>
              <a:rPr lang="en-US" sz="1600" dirty="0" smtClean="0"/>
              <a:t>4. </a:t>
            </a:r>
            <a:r>
              <a:rPr lang="ru-RU" sz="1600" dirty="0" smtClean="0"/>
              <a:t>Бедра: сильно сожмите ноги - 7-10 секунд; расслабьтесь.</a:t>
            </a:r>
          </a:p>
          <a:p>
            <a:r>
              <a:rPr lang="en-US" sz="1600" dirty="0" smtClean="0"/>
              <a:t>5. </a:t>
            </a:r>
            <a:r>
              <a:rPr lang="ru-RU" sz="1600" dirty="0" smtClean="0"/>
              <a:t>Живот: напрягите мышцы живота и втяните живот -  7-10 секунд; расслабьтесь.</a:t>
            </a:r>
          </a:p>
          <a:p>
            <a:r>
              <a:rPr lang="en-US" sz="1600" dirty="0" smtClean="0"/>
              <a:t>6. </a:t>
            </a:r>
            <a:r>
              <a:rPr lang="ru-RU" sz="1600" dirty="0" smtClean="0"/>
              <a:t>Грудная клетка: сделайте глубокий вдох, задержите дыхание на 10 секунд; расслабьтесь.</a:t>
            </a:r>
          </a:p>
          <a:p>
            <a:r>
              <a:rPr lang="en-US" sz="1600" dirty="0" smtClean="0"/>
              <a:t>7. </a:t>
            </a:r>
            <a:r>
              <a:rPr lang="ru-RU" sz="1600" dirty="0" smtClean="0"/>
              <a:t>Плечевой пояс: поднимите плечи к ушам - 7-10 секунд; расслабьтесь.</a:t>
            </a:r>
          </a:p>
          <a:p>
            <a:r>
              <a:rPr lang="en-US" sz="1600" dirty="0" smtClean="0"/>
              <a:t>8. </a:t>
            </a:r>
            <a:r>
              <a:rPr lang="ru-RU" sz="1600" dirty="0" smtClean="0"/>
              <a:t>Шея: поднимите подбородок вверх, напрягите шею - 7-10 секунд; расслабьтесь.</a:t>
            </a:r>
          </a:p>
          <a:p>
            <a:r>
              <a:rPr lang="en-US" sz="1600" dirty="0" smtClean="0"/>
              <a:t>9. </a:t>
            </a:r>
            <a:r>
              <a:rPr lang="ru-RU" sz="1600" dirty="0" smtClean="0"/>
              <a:t>Губы: сожмите губы, не сжимая зубы -7 -10 секунд; расслабьтесь.</a:t>
            </a:r>
          </a:p>
          <a:p>
            <a:r>
              <a:rPr lang="en-US" sz="1600" dirty="0" smtClean="0"/>
              <a:t>10. </a:t>
            </a:r>
            <a:r>
              <a:rPr lang="ru-RU" sz="1600" dirty="0" smtClean="0"/>
              <a:t>Глаза: зажмурьтесь - 7-10 секунд; расслабьте мышцы лица.</a:t>
            </a:r>
          </a:p>
          <a:p>
            <a:r>
              <a:rPr lang="en-US" sz="1600" dirty="0" smtClean="0"/>
              <a:t>11. </a:t>
            </a:r>
            <a:r>
              <a:rPr lang="ru-RU" sz="1600" dirty="0" smtClean="0"/>
              <a:t>Брови: сморщите брови - 7-10 секунд; расслабьте мышцы лица.</a:t>
            </a:r>
          </a:p>
          <a:p>
            <a:r>
              <a:rPr lang="en-US" sz="1600" dirty="0" smtClean="0"/>
              <a:t>12. </a:t>
            </a:r>
            <a:r>
              <a:rPr lang="ru-RU" sz="1600" dirty="0" smtClean="0"/>
              <a:t>Лоб: поднимите брови - 7-10 секунд; расслабьте мышцы лица.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0"/>
            <a:ext cx="81439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 время выполнения упражнение обращайте внимания на разницу между ощущениями напряжения и расслабления. Почувствуйте, как каждая группа мышц становится более расслабленной, мягкой и </a:t>
            </a:r>
            <a:r>
              <a:rPr lang="en-US" dirty="0" smtClean="0"/>
              <a:t>«</a:t>
            </a:r>
            <a:r>
              <a:rPr lang="ru-RU" dirty="0" smtClean="0"/>
              <a:t>прогретой</a:t>
            </a:r>
            <a:r>
              <a:rPr lang="en-US" dirty="0" smtClean="0"/>
              <a:t>». </a:t>
            </a:r>
            <a:r>
              <a:rPr lang="ru-RU" dirty="0" smtClean="0"/>
              <a:t>Старайтесь дышать легко, свободно, плавно.</a:t>
            </a:r>
          </a:p>
          <a:p>
            <a:r>
              <a:rPr lang="ru-RU" dirty="0" smtClean="0"/>
              <a:t>Затем, закрыв глаза и продолжая сидеть или лежать в удобном положении, сохраняйте ощущение расслабленности просто глубоко дыша. Почувствуйте:</a:t>
            </a:r>
          </a:p>
          <a:p>
            <a:r>
              <a:rPr lang="en-US" dirty="0" smtClean="0"/>
              <a:t>1) </a:t>
            </a:r>
            <a:r>
              <a:rPr lang="ru-RU" dirty="0" smtClean="0"/>
              <a:t>как расслабление распространяется от макушки по лицу и шее;</a:t>
            </a:r>
          </a:p>
          <a:p>
            <a:r>
              <a:rPr lang="en-US" dirty="0" smtClean="0"/>
              <a:t>2) </a:t>
            </a:r>
            <a:r>
              <a:rPr lang="ru-RU" dirty="0" smtClean="0"/>
              <a:t>как оно спускается ниже по плечам, рукам, туловищу;</a:t>
            </a:r>
          </a:p>
          <a:p>
            <a:r>
              <a:rPr lang="en-US" dirty="0" smtClean="0"/>
              <a:t>3) </a:t>
            </a:r>
            <a:r>
              <a:rPr lang="ru-RU" dirty="0" smtClean="0"/>
              <a:t>как  оно спускается вниз по ногам;</a:t>
            </a:r>
          </a:p>
          <a:p>
            <a:r>
              <a:rPr lang="en-US" dirty="0" smtClean="0"/>
              <a:t>4) </a:t>
            </a:r>
            <a:r>
              <a:rPr lang="ru-RU" dirty="0" smtClean="0"/>
              <a:t>как оно распространяется по всему телу и становится глубже.</a:t>
            </a:r>
          </a:p>
          <a:p>
            <a:r>
              <a:rPr lang="ru-RU" dirty="0" smtClean="0"/>
              <a:t>Побудьте в расслабленном состоянии столько, сколько посчитаете нужным. Затем мысленно сосчитайте от 5 до 1, на каждый счет все больше возвращайтесь в бодрое состояние (если только вы не выполняете данную технику перед сном), сохраняя ощущение внутреннего спокойствия;   и на счет </a:t>
            </a:r>
            <a:r>
              <a:rPr lang="en-US" dirty="0" smtClean="0"/>
              <a:t>«</a:t>
            </a:r>
            <a:r>
              <a:rPr lang="ru-RU" dirty="0" smtClean="0"/>
              <a:t>один</a:t>
            </a:r>
            <a:r>
              <a:rPr lang="en-US" dirty="0" smtClean="0"/>
              <a:t>» </a:t>
            </a:r>
            <a:r>
              <a:rPr lang="ru-RU" dirty="0" smtClean="0"/>
              <a:t>откройте глаза.</a:t>
            </a:r>
          </a:p>
          <a:p>
            <a:r>
              <a:rPr lang="ru-RU" dirty="0" smtClean="0"/>
              <a:t>Проделывайте упражнения ежедневно. Очень важно выполнять их регулярно. Сначала только в спокойной обстановке. И когда вы привыкните их можно будет использовать, чтобы расслабиться в моменты напряжения и возбуждения. Каждый раз, когда вы почувствуете напряжение, спокойное дыхание и тихое повторение слова </a:t>
            </a:r>
            <a:r>
              <a:rPr lang="en-US" dirty="0" smtClean="0"/>
              <a:t>«</a:t>
            </a:r>
            <a:r>
              <a:rPr lang="ru-RU" dirty="0" smtClean="0"/>
              <a:t>Расслабься</a:t>
            </a:r>
            <a:r>
              <a:rPr lang="en-US" dirty="0" smtClean="0"/>
              <a:t>» </a:t>
            </a:r>
            <a:r>
              <a:rPr lang="ru-RU" dirty="0" smtClean="0"/>
              <a:t>станет для вашего тела сигналом к расслаблению.</a:t>
            </a:r>
          </a:p>
          <a:p>
            <a:endParaRPr lang="en-US" dirty="0" smtClean="0"/>
          </a:p>
          <a:p>
            <a:pPr algn="r"/>
            <a:r>
              <a:rPr lang="en-US" dirty="0" smtClean="0"/>
              <a:t> </a:t>
            </a:r>
            <a:r>
              <a:rPr lang="ru-RU" dirty="0" smtClean="0"/>
              <a:t>По Роберту Лихи </a:t>
            </a:r>
            <a:r>
              <a:rPr lang="en-US" dirty="0" smtClean="0"/>
              <a:t>«</a:t>
            </a:r>
            <a:r>
              <a:rPr lang="ru-RU" dirty="0" smtClean="0"/>
              <a:t>Свобода от тревоги</a:t>
            </a:r>
            <a:r>
              <a:rPr lang="en-US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851</TotalTime>
  <Words>3180</Words>
  <Application>Microsoft Office PowerPoint</Application>
  <PresentationFormat>Экран (4:3)</PresentationFormat>
  <Paragraphs>201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Солнцестояние</vt:lpstr>
      <vt:lpstr>Психологическая помощь участникам СВО  и членам их семей </vt:lpstr>
      <vt:lpstr> «  </vt:lpstr>
      <vt:lpstr>Задачи психологической помощи лицам с ПТСР</vt:lpstr>
      <vt:lpstr>Слайд 4</vt:lpstr>
      <vt:lpstr>Слайд 5</vt:lpstr>
      <vt:lpstr> Дыхательные техники    Техника «Успокаивающее дыхание» 1. Разместитесь поудобнее. 2. Положите одну руку на грудь, другую на живот, верхняя рука не должна шевелиться, а нижняя должна подниматься на вдохе и опускаться на выдохе.  3. Вдох делается носом, а выдох ртом. 4. Замедлите дыхание. 5. Для успокоения выдох должен быть длиннее вдоха. Вдох на 4 счета, выдох на 8.  Сделать 10 дыхательных циклов.   Переобучение дыханию по Фоа Хембри 15 минут на обоснование и тренировку Обычный вдох и очень длинный выдох. На выдохе мысленно слово «расслабление» или«релакс».         </vt:lpstr>
      <vt:lpstr>Синхрогимнастика Хасая Алиева Упражнение «Шалтай-болтай» </vt:lpstr>
      <vt:lpstr>Прогрессивная мышечная релаксация по Джекобсону</vt:lpstr>
      <vt:lpstr>Слайд 9</vt:lpstr>
      <vt:lpstr>Для эффективности техник эмоциональной саморегуляции важно: 1 . Объяснить принципы эмоциональной регуляции и воздействия техник эмоциональной саморегуляции на состояние человека; 2. Выполнение техники пациентом на занятии под контролем психолога; 3. Ежедневная самостоятельная тренировка техники в качестве домашнего задания (каждый день 5 минут). </vt:lpstr>
      <vt:lpstr>Работа с кошмарными сновидениями   Задача: трансформировать сон из агрессивного, угрожающего в предупреждающий,  защищающий или побуждающий. 1. Рисунок сна (изобразить сон, обсуждаются элементы сна, дорисовать элементы, чтоб сон был безобидным, смешным); 2. Диалог со сном (разговор на стульях); 3. Позитивное завершение сна.  </vt:lpstr>
      <vt:lpstr>  Работа с травматическими переживаниями  </vt:lpstr>
      <vt:lpstr>Слайд 13</vt:lpstr>
      <vt:lpstr>Когнитивно-поведенческая психотерапия ПТСР Психообразование  1. Объясняем  природу травматических симптомов: «Ваши симптомы —распространенная реакция на очень тяжелые события»; 2.  Объясняем, что в ходе терапии будет происходить постепенное погружение в посттравматические воспоминания. Предупреждаем о возможном желании прервать психотерапию.   3. Важно вернуться к привычным занятиям. Если восстановить прежние виды деятельности «через силу» –то станет легче.   </vt:lpstr>
      <vt:lpstr>Когнитивно-поведенческая психотерапия ПТСР.  Оживление травматических воспоминаний и когнитивное переструктурирование </vt:lpstr>
      <vt:lpstr>Противопоказания к методу «Пролонгированной экспозиции» (оживления воспоминаний )  Суицидальный риск Самоповреждающее поведение (условно) Психотическое состояние Нахождение в небезопасной ситуации, где может снова произойти насилие  Более тяжелые расстройства (тяжелая депрессия или тяжелое личностное расстройство) (стабилизируем эти состояния перед ПЭ)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помощь участникам СВО  и членам их семей</dc:title>
  <dc:creator>User</dc:creator>
  <cp:lastModifiedBy>User</cp:lastModifiedBy>
  <cp:revision>68</cp:revision>
  <dcterms:created xsi:type="dcterms:W3CDTF">2023-04-08T13:44:41Z</dcterms:created>
  <dcterms:modified xsi:type="dcterms:W3CDTF">2023-04-20T21:45:29Z</dcterms:modified>
</cp:coreProperties>
</file>