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405625/64277f3d91ed36a87d7aa95595622f1ee61f2046/#dst100136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80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Организационные аспекты диспансерного наблюдения</a:t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за лицами, страдающими хроническими и затяжными</a:t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психическими расстройствами с тяжелыми стойкими или часто обостряющимися болезненными проявлениями,</a:t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в соответствии с законодательством </a:t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Российской Федерации.</a:t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523880" y="4332240"/>
            <a:ext cx="9141840" cy="19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21 апреля 2023 года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г. Вологда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Приказ МЗ РФ № 420 от 31 декабря 2002 года «Об утверждении форм первичной медицинской документации для психиатрических и наркологических учреждений»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Приложение № 3 к приказу Минздрава России от 31.12.2002 г. N 420: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пункте 13: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Решение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 установлении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диспансерного наблюдения или о его прекращении принимается комиссией врачей - психиатров (клинико - экспертной комиссией - КЭК), назначаемой администрацией амбулаторного психоневрологического учреждения.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сельских районах и малых городах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- КЭК лечебно - профилактического учреждения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 включением в ее состав врача - психиатра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(нарколога), осуществляющего диспансерное наблюдение больных, в отношении которых принимается решение.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Рисунок 97"/>
          <p:cNvPicPr/>
          <p:nvPr/>
        </p:nvPicPr>
        <p:blipFill>
          <a:blip r:embed="rId2"/>
          <a:srcRect r="1148" b="50890"/>
          <a:stretch/>
        </p:blipFill>
        <p:spPr>
          <a:xfrm>
            <a:off x="936000" y="288000"/>
            <a:ext cx="10366200" cy="626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29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Закон РФ от 02.07.1992 N 3185-1 «О психиатрической помощи и гарантиях прав граждан при ее оказании», статья 26, п.3, </a:t>
            </a:r>
            <a:endParaRPr lang="ru-RU" sz="29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9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пункт 3 Порядка</a:t>
            </a:r>
            <a:r>
              <a:rPr lang="ru-RU" sz="2500" b="0" i="1" strike="noStrike" spc="-1">
                <a:solidFill>
                  <a:srgbClr val="000000"/>
                </a:solidFill>
                <a:latin typeface="Times New Roman"/>
                <a:ea typeface="SimSun"/>
              </a:rPr>
              <a:t> (453н)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Диспансерное наблюдение может устанавливаться независимо от согласия лица, страдающего психическим расстройством, или его законного представителя в случаях, предусмотренных частью первой статьи 27 (1) настоящего Закона, и предполагает наблюдение за состоянием психического здоровья лица путём регулярных осмотров врачом-психиатром и оказание ему необходимой медицинской и социальной помощи.</a:t>
            </a:r>
            <a:endParaRPr lang="ru-RU" sz="2800" b="0" strike="noStrike" spc="-1">
              <a:latin typeface="Arial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(1) Диспансерное наблюдение может устанавливаться за лицом, страдающим хроническим и затяжным психическим расстройством с тяжелыми стойкими или часто обостряющимися болезненными проявлениями.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«Порядок диспансерного наблюдения за лицом, страдающим хроническим и затяжным психическим расстройством с тяжелыми стойкими или часто обостряющимися болезненными проявлениями» (453н)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Мотивированное решение врачей-психиатров оформляется в медицинской документации.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6.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Segoe UI"/>
              </a:rPr>
              <a:t> Диспансерное наблюдение устанавливается в течение </a:t>
            </a: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Times New Roman"/>
                <a:ea typeface="Segoe UI"/>
              </a:rPr>
              <a:t>3-х рабочих дней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Segoe UI"/>
              </a:rPr>
              <a:t> со дня: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Segoe UI"/>
              </a:rPr>
              <a:t>1) установления диагноза психического расстройства при оказании помощи в амбулаторных условиях;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Segoe UI"/>
              </a:rPr>
              <a:t>2) получения выписного эпикриза из медицинской карты стационарного больного по результатам оказания психиатрической помощи в стационарных условиях и условиях дневного стационара.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Segoe UI"/>
              </a:rPr>
              <a:t>7. Организацию ДН в МО осуществляет руководитель МО либо уполномоченный им заместитель, который не позднее 10-го числа месяца, следующего за отчетным, организует обобщение и проводит анализ результатов ДН.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Segoe UI"/>
              </a:rPr>
              <a:t>8.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Segoe UI"/>
              </a:rPr>
              <a:t>Диспансерное наблюдение проводят врачи-психиатры медицинской организации.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Приказ главного врача № 44-пр от 20.02.2023 года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«Об утверждении порядка диспансерного наблюдения в БУЗ ВО «ВОПБ» за лицом, страдающим хроническим и затяжным психическим расстройством с тяжелыми стойкими или часто обостряющимися болезненными проявлениями»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619560" y="158400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6. Утвердить формы: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6.1. ежемесячного мониторинга групп диспансерного наблюдения (приложение 1), и активного диспансерного наблюдения (приложение 2);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6.2. контроля показателей состояния здоровья пациентов в рамках проведения диспансерного наблюдения (приложение 3) и активного диспансерного наблюдения (приложение 4).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«Порядок диспансерного наблюдения за лицом, страдающим хроническим и затяжным психическим расстройством с тяжелыми стойкими или часто обостряющимися болезненными проявлениями» (453н)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800">
              <a:lnSpc>
                <a:spcPct val="90000"/>
              </a:lnSpc>
              <a:spcBef>
                <a:spcPts val="1001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13. Врач-психиатр при проведении ДН:</a:t>
            </a:r>
            <a:endParaRPr lang="ru-RU" sz="3200" b="0" strike="noStrike" spc="-1">
              <a:latin typeface="Arial"/>
            </a:endParaRPr>
          </a:p>
          <a:p>
            <a:pPr marL="1800"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1) Устанавливает группу (подгруппу) ДН и при необходимости изменяет группу (подгруппу) ДН в соответствии с приложением к Порядку.</a:t>
            </a:r>
            <a:endParaRPr lang="ru-RU" sz="2800" b="0" strike="noStrike" spc="-1">
              <a:latin typeface="Arial"/>
            </a:endParaRPr>
          </a:p>
          <a:p>
            <a:pPr marL="1800"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2) Информирует лиц или его законных представителей о факте организации ДН (в течение 10 рабочих дней после принятия решения комиссией).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5000"/>
          </a:bodyPr>
          <a:lstStyle/>
          <a:p>
            <a:pPr marL="228600" indent="-226440">
              <a:lnSpc>
                <a:spcPct val="120000"/>
              </a:lnSpc>
              <a:spcBef>
                <a:spcPts val="1001"/>
              </a:spcBef>
              <a:spcAft>
                <a:spcPts val="700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Приложение к Приказу Минздрава РФ и МВД РФ от 30 апреля 1997 г. N 133/269</a:t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« О мерах по предупреждению общественно опасных действий лиц, страдающих психическими расстройствами»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45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spcAft>
                <a:spcPts val="700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«Инструкция об организации взаимодействия органов здравоохранения и внутренних дел Российской Федерации по предупреждению общественно опасных действий лиц, страдающих психическими расстройствами»: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700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1.2. Решение о включении в группу лиц с психическими расстройствами,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склонных к общественно опасным действиям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, а также о выведении из нее в каждом конкретном случае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принимается комиссией врачей - психиатров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на основании медицинской документации психиатрических стационаров, а также данных, полученных врачами психоневрологических диспансеров.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609480" y="692280"/>
            <a:ext cx="10971360" cy="140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Врач-психиатр в соответствии с Инструкцией направляет в орган внутренних дел по месту жительства лиц с психическими расстройствами, состоящих на активном диспансерном наблюдении и на амбулаторном принудительном наблюдении и лечении у психиатра, следующую письменную информацию: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700"/>
              </a:spcAft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929160" y="2271960"/>
            <a:ext cx="10971360" cy="33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"/>
          <p:cNvSpPr/>
          <p:nvPr/>
        </p:nvSpPr>
        <p:spPr>
          <a:xfrm>
            <a:off x="929160" y="2101320"/>
            <a:ext cx="1022076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- ежегодно, до 20 января, список лиц, находящихся на активном диспансерном наблюдении и лечении у психиатра;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- сведения об изменении места жительства лицом с психическим расстройством, находящимся на активном диспансерном наблюдении, или амбулаторном принудительном наблюдении и лечении у психиатра, а также при длительном отсутствии его по месту регистрации;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- данные о лицах, вновь включенных в список активного диспансерного наблюдения, принятых на амбулаторное принудительное наблюдение и лечение у психиатра и снятых с него, - немедленно по принятии соответствующих решений.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Орган внутренних дел в соответствии с Инструкцией: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619560" y="158400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2.3.4. При получении из психоневрологического диспансера сведений об изменении лицом с психическим расстройством, находящимся на активном диспансерном наблюдении, амбулаторном принудительном наблюдении и лечении, места жительства, длительном отсутствии его по месту регистрации, орган внутренних дел незамедлительно принимает меры к установлению места нахождения лица и предупреждению возможных с его стороны общественно опасных действий. Об установлении данного лица орган внутренних дел информирует психоневрологический диспансер.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 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Приказ главного врача БУЗ ВО «ВОПБ» № 120 — ПР от 05.04.2022 года </a:t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 организации работы с лицами, склонными к общественно опасным действиям и профилактики опасных действий с их стороны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54756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34000" lnSpcReduction="20000"/>
          </a:bodyPr>
          <a:lstStyle/>
          <a:p>
            <a:pPr algn="just">
              <a:lnSpc>
                <a:spcPct val="100000"/>
              </a:lnSpc>
            </a:pPr>
            <a:r>
              <a:rPr lang="ru-RU" sz="53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1. Заведующим и врачам-психиатрам стационарных отделений:</a:t>
            </a:r>
            <a:endParaRPr lang="ru-RU" sz="53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53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1.1. выявлять пациентов, страдающих хроническими и затяжными психическими расстройствами с тяжелыми стойкими или часто обостряющимися болезненными проявлениями, склонных к общественно опасным действиям и подлежащих представлению на врачебную комиссию (далее – ВК) диспансерного отделения для определения в группу активного диспансерного наблюдения (далее – АДН);</a:t>
            </a:r>
            <a:endParaRPr lang="ru-RU" sz="53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53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1.2. проводить необходимое обследование, лечение и медицинскую реабилитацию пациентов данной группы, в целях улучшения их психического состояния и предупреждения общественно опасного поведения, с подготовкой рекомендаций по дальнейшему наблюдению и лечению в амбулаторных условиях;</a:t>
            </a:r>
            <a:endParaRPr lang="ru-RU" sz="53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53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1.3. согласовывать с участковым врачом-психиатром сроки выписки, с целью представления пациента на ВК диспансерного отделения в день выписки;</a:t>
            </a:r>
            <a:endParaRPr lang="ru-RU" sz="53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53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1.4. согласовывать с заведующим приемно-диагностическим отделением (далее – ПДО) время предоставления автотранспорта и сопровождающего медперсонала для транспортировки пациента в диспансерное отделение (электронная заявка);</a:t>
            </a:r>
            <a:endParaRPr lang="ru-RU" sz="53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53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1.5. представлять пациента, требующего решения вопроса о наблюдении в группе АДН (как вновь выявленного, так и находящегося в этой группе), на ВК диспансерного отделения в день выписки пациента (с выписным эпикризом).</a:t>
            </a:r>
            <a:endParaRPr lang="ru-RU" sz="53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Законодательство Российской Федерации, регламентирующее диспансерное наблюдение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4000"/>
          </a:bodyPr>
          <a:lstStyle/>
          <a:p>
            <a:pPr marL="432000" indent="-323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Закон  от 2 июля 1992 года № 3185-1 «О психиатрической помощи и гарантиях прав граждан при её оказании»</a:t>
            </a:r>
            <a:endParaRPr lang="ru-RU" sz="2600" b="0" strike="noStrike" spc="-1">
              <a:latin typeface="Arial"/>
            </a:endParaRPr>
          </a:p>
          <a:p>
            <a:pPr marL="432000" indent="-323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Приказ МЗ РФ № 453н от 30 июня 2022 года </a:t>
            </a: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«Об утверждении порядка диспансерного наблюдения за лицом, страдающим хроническим и затяжным психическим расстройством с тяжелыми стойкими или часто обостряющимися болезненными проявлениями» (вступил в силу с 1 марта 2023 года) </a:t>
            </a:r>
            <a:endParaRPr lang="ru-RU" sz="26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Приказ МЗ РФ</a:t>
            </a: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N 769н от 28 ноября 2022 года «О внесении изменений в порядок диспансерного наблюдения за лицом, страдающим хроническим и затяжным психическим расстройством с тяжелыми стойкими или часто обостряющимися болезненными проявлениями»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Приказ главного врача БУЗ ВО «ВОПБ» № 120 — ПР от 05.04.2022 года </a:t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 организации работы с лицами, склонными к общественно опасным действиям и профилактики опасных действий с их стороны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619560" y="158400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2.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Заведующему ПДО Кочмарику А.Н. (лицу, его замещающему) обеспечивать транспортировку пациентов автотранспортом больницы в сопровождении медперсонала ПДО из стационара в диспансерное отделение с целью их представления на ВК по заявке отделений.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3. Заведующему и врачам-психиатрам диспансерного отделения (взрослого):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3.1. организовать проведение ВК в день выписки пациента для решения вопроса об установлении АДН на основании медицинской документации психиатрического стационара, а также данных, полученных врачами-психиатрами при амбулаторном наблюдении;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09480" y="221040"/>
            <a:ext cx="10971360" cy="12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Контролируемые показатели состояния здоровья в рамках проведения диспансерного наблюдения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929160" y="2271960"/>
            <a:ext cx="10971360" cy="33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94000" lnSpcReduction="10000"/>
          </a:bodyPr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Д-1:</a:t>
            </a:r>
            <a:endParaRPr lang="ru-RU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Наличие (отсутствие) суицидальных мыслей и намерений или самоповреждающего поведения, симптомы, обуславливающие склонность к совершению общественно опасных действий, – при каждом диспансерном приеме врачом-психиатром</a:t>
            </a:r>
            <a:endParaRPr lang="ru-RU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Вес (индекс массы тела),окружность талии – 1 раз в 3 мес.; артериальное давление - 1 раз в мес.; клинический анализ крови, уровень пролактина в крови (при назначении антипсихотических лекарственных препаратов), ЭКГ – не реже 1 раза в год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609480" y="221040"/>
            <a:ext cx="10971360" cy="12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Контролируемые показатели состояния здоровья в рамках проведения диспансерного наблюдения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609840" y="1821600"/>
            <a:ext cx="10971360" cy="32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56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4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Д-5:</a:t>
            </a:r>
            <a:endParaRPr lang="ru-RU" sz="43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4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Минимальная периодичность диспансерных приемов: в течение 10 рабочих дней после установления ДН, в дальнейшем – не реже 1 раза в месяц;</a:t>
            </a:r>
            <a:endParaRPr lang="ru-RU" sz="43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4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Обследование: Д-1 +</a:t>
            </a:r>
            <a:endParaRPr lang="ru-RU" sz="43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4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Патопсихологическое обследование – не реже 1 раза в год;</a:t>
            </a:r>
            <a:endParaRPr lang="ru-RU" sz="43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43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Наличие и (или) концентрация лекарственных препаратов и их метаболитов в биологических объектах (моча и (или) кровь) в рамках контроля за лечением, назначенным врачом-психиатром, - не реже 1 раза в 6 месяцев</a:t>
            </a:r>
            <a:endParaRPr lang="ru-RU" sz="43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43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Законодательство Российской Федерации, регламентирующее диспансерное наблюдение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Приказ МЗ РФ</a:t>
            </a: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№ 668н от 14 октября 2022 года «Порядок оказания медицинской помощи при психических расстройствах и расстройствах</a:t>
            </a:r>
            <a:r>
              <a:rPr lang="ru-RU" sz="26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поведения» (вступает в силу с 1 июля 2023 года) </a:t>
            </a:r>
            <a:endParaRPr lang="ru-RU" sz="26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Приказ МЗ РФ № 420 от 31 декабря 2002 года «Об утверждении форм первичной медицинской документации для психиатрических и наркологических учреждений»</a:t>
            </a:r>
            <a:endParaRPr lang="ru-RU" sz="2600" b="0" strike="noStrike" spc="-1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Приказ МЗ РФ и МВД от 30.04.1997 № 133/269 «О мерах по предупреждению общественно опасных действий лиц, страдающих психическими расстройствами»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«Порядок оказания медицинской помощи при психических расстройствах и расстройствах</a:t>
            </a:r>
            <a:r>
              <a:rPr lang="ru-RU" sz="26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поведения»</a:t>
            </a:r>
            <a:r>
              <a:rPr lang="ru-RU" sz="2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(№ 668н)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Приложение № 1 к Порядку: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«Правила организации деятельности психоневрологического диспансера (диспансерного отделения психиатрической больницы)»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2. Деятельность Диспансера осуществляется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 территориально-участковому принципу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(заключается в формировании групп обслуживаемого контингента по признаку проживания (пребывания) на определенной территории или по признаку работы (обучения) в определенных организациях и (или) их подразделениях).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«Порядок оказания медицинской помощи при психических расстройствах и расстройствах</a:t>
            </a:r>
            <a:r>
              <a:rPr lang="ru-RU" sz="26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поведения»</a:t>
            </a:r>
            <a:r>
              <a:rPr lang="ru-RU" sz="2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(№ 668н)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6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Приложение № 1 к Порядку: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8. Диспансер осуществляет следующие функции: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8)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диспансерное наблюдение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за лицами, страдающими хроническими и затяжными психическими расстройствами с тяжелыми стойкими или часто обостряющимися болезненными проявлениями;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9) применение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принудительных мер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медицинского характера;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4000" lnSpcReduction="10000"/>
          </a:bodyPr>
          <a:lstStyle/>
          <a:p>
            <a:pPr>
              <a:lnSpc>
                <a:spcPct val="90000"/>
              </a:lnSpc>
            </a:pPr>
            <a:r>
              <a:rPr lang="ru-RU" sz="31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Правила организации деятельности кабинета врача-психиатра</a:t>
            </a:r>
            <a:r>
              <a:rPr lang="ru-RU" sz="31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2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(Приложение N 4 к Порядку оказания медицинской помощи при психических расстройствах и расстройствах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2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поведения, утвержденному приказом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2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Министерства здравоохранения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2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Российской Федерации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2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 14 октября 2022 г. № 668н)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20000"/>
          </a:bodyPr>
          <a:lstStyle/>
          <a:p>
            <a:pPr algn="just"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1. Кабинет врача-психиатра является структурным подразделением медицинской организации или иной организации, осуществляющей медицинскую деятельность, имеющей лицензии на осуществление медицинской деятельности, предусматривающие выполнение работ (оказание услуг) по "психиатрии", "психиатрическому освидетельствованию".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2. Кабинет создается для оказания первичной специализированной медико-санитарной помощи лицам, страдающим психическими расстройствами и расстройствами поведения.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3. Деятельность Кабинета осуществляется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 территориально-участковому принципу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9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Правила организации деятельности кабинета врача-психиатра</a:t>
            </a:r>
            <a:r>
              <a:rPr lang="ru-RU" sz="29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1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(Приложение N 4 к Порядку оказания медицинской помощи при психических расстройствах и расстройствах</a:t>
            </a:r>
            <a:r>
              <a:rPr lang="ru-RU" sz="21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1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поведения, утвержденному приказом</a:t>
            </a:r>
            <a:r>
              <a:rPr lang="ru-RU" sz="21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1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Министерства здравоохранения</a:t>
            </a:r>
            <a:r>
              <a:rPr lang="ru-RU" sz="21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1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Российской Федерации</a:t>
            </a:r>
            <a:r>
              <a:rPr lang="ru-RU" sz="21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1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 14 октября 2022 г. № 668н)</a:t>
            </a:r>
            <a:endParaRPr lang="ru-RU" sz="2100" b="0" strike="noStrike" spc="-1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7. Кабинет осуществляет следующие функции: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7)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диспансерное наблюдение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за лицами, страдающими хроническими и затяжными психическими расстройствами с тяжелыми стойкими или часто обостряющимися болезненными проявлениями;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7000"/>
              </a:lnSpc>
              <a:spcBef>
                <a:spcPts val="1001"/>
              </a:spcBef>
              <a:spcAft>
                <a:spcPts val="751"/>
              </a:spcAf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8) применение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принудительных мер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медицинского характера;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5000" lnSpcReduction="10000"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Закон</a:t>
            </a: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РФ от 02.07.1992 N 3185-1 «О психиатрической помощи и гарантиях прав граждан при ее оказании» (далее – Закон), </a:t>
            </a:r>
            <a:br/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статья 27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00"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(2) Решение вопросов о 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необходимости установления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 диспансерного наблюдения и о его 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прекращении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 принимается 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комиссией врачей-психиатров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, назначенной 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руководителем медицинской организации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, оказывающей психиатрическую помощь в амбулаторных условиях, </a:t>
            </a:r>
            <a:r>
              <a:rPr lang="ru-RU" sz="2800" b="1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или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 комиссией врачей-психиатров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, назначенной 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органом исполнительной власти субъекта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 Российской Федерации в сфере здравоохранения.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7500"/>
          </a:bodyPr>
          <a:lstStyle/>
          <a:p>
            <a:pPr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«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SimSun"/>
              </a:rPr>
              <a:t>Порядок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SimSun"/>
              </a:rPr>
              <a:t> диспансерного наблюдения за лицом, страдающим хроническим и затяжным психическим расстройством с тяжелыми стойкими или часто обостряющимися болезненными проявлениями» </a:t>
            </a:r>
            <a:r>
              <a:rPr lang="ru-RU" sz="2800" b="0" i="1" strike="noStrike" spc="-1">
                <a:solidFill>
                  <a:srgbClr val="000000"/>
                </a:solidFill>
                <a:latin typeface="Times New Roman"/>
                <a:ea typeface="SimSun"/>
              </a:rPr>
              <a:t>(453н)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1. Диспансерное наблюдение за лицом, страдающим хроническим и затяжным психическим расстройством с тяжелыми стойкими или часто обостряющимися болезненными проявлениями, проводится в МО, имеющих лицензии на медицинскую деятельность, включая работы (услуги) по «психиатрии».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2. Диспансерное наблюдение может устанавливаться независимо от согласия лица, страдающего психическим расстройством, или его законного представителя в случаях, предусмотренных </a:t>
            </a:r>
            <a:r>
              <a:rPr lang="ru-RU" sz="1600" b="0" u="sng" strike="noStrike" spc="-1">
                <a:solidFill>
                  <a:srgbClr val="0563C1"/>
                </a:solidFill>
                <a:uFillTx/>
                <a:latin typeface="Times New Roman"/>
                <a:ea typeface="Segoe UI"/>
                <a:hlinkClick r:id="rId2"/>
              </a:rPr>
              <a:t>частью первой статьи 27</a:t>
            </a:r>
            <a:r>
              <a:rPr lang="ru-RU" sz="16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Закона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(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д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испансерное наблюдение может устанавливаться за лицом, страдающим хроническим и затяжным психическим расстройством с тяжелыми стойкими или часто обостряющимися болезненными проявлениями)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4. Решение вопросов о </a:t>
            </a:r>
            <a:r>
              <a:rPr lang="ru-RU" sz="24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необходимости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 установления диспансерного наблюдения и о его прекращении принимается </a:t>
            </a:r>
            <a:r>
              <a:rPr lang="ru-RU" sz="24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комиссией врачей-психиатров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, назначенной </a:t>
            </a:r>
            <a:r>
              <a:rPr lang="ru-RU" sz="24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руководителем медицинской организации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, оказывающей психиатрическую помощь в амбулаторных условиях,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или</a:t>
            </a:r>
            <a:r>
              <a:rPr lang="ru-RU" sz="24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 комиссией врачей-психиатров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, назначенной </a:t>
            </a:r>
            <a:r>
              <a:rPr lang="ru-RU" sz="2400" b="0" u="sng" strike="noStrike" spc="-1">
                <a:solidFill>
                  <a:srgbClr val="000000"/>
                </a:solidFill>
                <a:uFillTx/>
                <a:latin typeface="Times New Roman"/>
                <a:ea typeface="Segoe UI"/>
              </a:rPr>
              <a:t>органом исполнительной власти субъекта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 Российской Федерации в сфере здравоохранения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2096</Words>
  <Application>Microsoft Office PowerPoint</Application>
  <PresentationFormat>Широкоэкранный</PresentationFormat>
  <Paragraphs>91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Кудряшов Николай Александрович</dc:creator>
  <dc:description/>
  <cp:lastModifiedBy>Кудряшов Николай Александрович</cp:lastModifiedBy>
  <cp:revision>69</cp:revision>
  <dcterms:created xsi:type="dcterms:W3CDTF">2023-03-14T07:16:44Z</dcterms:created>
  <dcterms:modified xsi:type="dcterms:W3CDTF">2023-04-21T05:31:13Z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