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1"/>
  </p:notesMasterIdLst>
  <p:handoutMasterIdLst>
    <p:handoutMasterId r:id="rId22"/>
  </p:handoutMasterIdLst>
  <p:sldIdLst>
    <p:sldId id="342" r:id="rId2"/>
    <p:sldId id="343" r:id="rId3"/>
    <p:sldId id="310" r:id="rId4"/>
    <p:sldId id="338" r:id="rId5"/>
    <p:sldId id="339" r:id="rId6"/>
    <p:sldId id="337" r:id="rId7"/>
    <p:sldId id="319" r:id="rId8"/>
    <p:sldId id="316" r:id="rId9"/>
    <p:sldId id="340" r:id="rId10"/>
    <p:sldId id="317" r:id="rId11"/>
    <p:sldId id="335" r:id="rId12"/>
    <p:sldId id="308" r:id="rId13"/>
    <p:sldId id="280" r:id="rId14"/>
    <p:sldId id="281" r:id="rId15"/>
    <p:sldId id="282" r:id="rId16"/>
    <p:sldId id="289" r:id="rId17"/>
    <p:sldId id="341" r:id="rId18"/>
    <p:sldId id="345" r:id="rId19"/>
    <p:sldId id="346" r:id="rId20"/>
  </p:sldIdLst>
  <p:sldSz cx="9144000" cy="6858000" type="screen4x3"/>
  <p:notesSz cx="6888163" cy="100187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094" autoAdjust="0"/>
    <p:restoredTop sz="94510" autoAdjust="0"/>
  </p:normalViewPr>
  <p:slideViewPr>
    <p:cSldViewPr>
      <p:cViewPr>
        <p:scale>
          <a:sx n="100" d="100"/>
          <a:sy n="100" d="100"/>
        </p:scale>
        <p:origin x="-7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526" y="-82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endParaRPr lang="ru-RU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fld id="{B921FD1A-03CD-478F-BFD4-219A6F9831A3}" type="datetimeFigureOut">
              <a:rPr lang="ru-RU"/>
              <a:pPr/>
              <a:t>28.04.2016</a:t>
            </a:fld>
            <a:endParaRPr lang="ru-RU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831" rIns="93662" bIns="46831" numCol="1" anchor="b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endParaRPr lang="ru-RU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62" tIns="46831" rIns="93662" bIns="46831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fld id="{ED18A8C1-7807-4597-A7B9-672CDB34E5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62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fld id="{10E4E3E5-6DBF-4837-ADA0-7F10D88865B4}" type="datetimeFigureOut">
              <a:rPr lang="ru-RU"/>
              <a:pPr/>
              <a:t>28.04.2016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2475"/>
            <a:ext cx="5010150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62" tIns="46831" rIns="93662" bIns="46831" numCol="1" anchor="b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5475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662" tIns="46831" rIns="93662" bIns="46831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fld id="{3AEF02C5-4CB5-474B-9270-DA88ECDBEA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8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9D31C-71AD-45AF-8282-58A1F0C83891}" type="slidenum">
              <a:rPr lang="ru-RU"/>
              <a:pPr/>
              <a:t>3</a:t>
            </a:fld>
            <a:endParaRPr lang="ru-RU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40DEA-CDE4-4672-90E4-6DF971362B55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6D21-87E8-44CF-8DA9-8F252FCC2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9A9B9-BBF7-4605-9AEF-75EBC637AE2F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35745-E812-4B7C-AAED-634E3FD86F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29F34-D411-45DE-9664-910028D22A2A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7BD01-C771-446A-B91A-C307088FE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7B167-12C2-4A5A-B370-66FE8AFCC9B2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1B0A0-A3B7-4B20-BC3F-5F5C62303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1092-52AB-44B9-B58E-987C91FE2385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07353-D051-4179-9DDD-353A0F8EE0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7631C-B637-4E3B-B022-4826C26A7F87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8098-4360-42E5-A462-C9741D9913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52B7B-B8F7-4EC8-95B1-D9298F2D6FCD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9BE01-1FB5-4CC7-A912-AAEE59409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FA911-B70D-41C8-B29E-60B78E28857F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E9441-082F-44C3-8274-3E6E56AF3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D3AD8-5A76-45B8-93F4-BFAC406C5FE3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E2869-CEE5-4B81-8A1A-1502B79C6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9274-E5C2-4D56-8731-1D7DED95213C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57AA5-692C-4C99-9F80-01B239816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E3004-3305-4212-9CDA-21F536EF8B09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CB85D-9858-4E1C-BB1D-EB6C2634C0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9248F-30BB-48C1-AA56-BDCB967E0077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946A7-6BC3-4E34-8192-F1B588FED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939F9384-3D15-4752-9F55-F4D66E21B20B}" type="datetimeFigureOut">
              <a:rPr lang="ru-RU"/>
              <a:pPr>
                <a:defRPr/>
              </a:pPr>
              <a:t>28.04.2016</a:t>
            </a:fld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6D16058-AD69-412D-9772-5CB39E826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7.emf"/><Relationship Id="rId4" Type="http://schemas.openxmlformats.org/officeDocument/2006/relationships/package" Target="../embeddings/_____Microsoft_Excel2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package" Target="../embeddings/_____Microsoft_Excel3.xlsx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package" Target="../embeddings/_____Microsoft_Excel1.xlsx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9AA6439-AFF0-4737-86E8-608AFF0EA0B7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6" name="Номер слайда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/>
          </a:p>
          <a:p>
            <a:pPr algn="r"/>
            <a:endParaRPr lang="ru-RU" sz="1400"/>
          </a:p>
        </p:txBody>
      </p:sp>
      <p:sp>
        <p:nvSpPr>
          <p:cNvPr id="153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5963" y="496888"/>
            <a:ext cx="7775575" cy="76200"/>
          </a:xfrm>
        </p:spPr>
        <p:txBody>
          <a:bodyPr/>
          <a:lstStyle/>
          <a:p>
            <a:pPr eaLnBrk="1" hangingPunct="1"/>
            <a:endParaRPr lang="ru-RU" sz="3200" smtClean="0"/>
          </a:p>
        </p:txBody>
      </p:sp>
      <p:sp>
        <p:nvSpPr>
          <p:cNvPr id="1536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9750" y="333375"/>
            <a:ext cx="8143875" cy="583247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sz="2000" b="1" smtClean="0">
                <a:solidFill>
                  <a:srgbClr val="005C2A"/>
                </a:solidFill>
              </a:rPr>
              <a:t>Федеральное государственное бюджетное учреждение «Федеральный медицинский исследовательский центр психиатрии и наркологии им. В.П.Сербского» </a:t>
            </a:r>
          </a:p>
          <a:p>
            <a:pPr marL="0" indent="0" algn="ctr" eaLnBrk="1" hangingPunct="1">
              <a:buFontTx/>
              <a:buNone/>
            </a:pPr>
            <a:r>
              <a:rPr lang="ru-RU" sz="2000" b="1" smtClean="0">
                <a:solidFill>
                  <a:srgbClr val="005C2A"/>
                </a:solidFill>
              </a:rPr>
              <a:t>Министерства здравоохранения Российской Федерации</a:t>
            </a:r>
          </a:p>
          <a:p>
            <a:pPr marL="0" indent="0" algn="ctr" eaLnBrk="1" hangingPunct="1">
              <a:buFontTx/>
              <a:buNone/>
            </a:pPr>
            <a:endParaRPr lang="ru-RU" sz="2000" smtClean="0"/>
          </a:p>
          <a:p>
            <a:pPr marL="0" indent="0" algn="ctr" eaLnBrk="1" hangingPunct="1">
              <a:buFontTx/>
              <a:buNone/>
            </a:pPr>
            <a:r>
              <a:rPr lang="ru-RU" sz="2800" b="1" smtClean="0">
                <a:solidFill>
                  <a:srgbClr val="005C2A"/>
                </a:solidFill>
              </a:rPr>
              <a:t>Динамика показателей, характеризующих состояние  психиатрической службы и распространенность психической патологии  в  Российской  Федерации           в 2005-2014 гг.</a:t>
            </a:r>
          </a:p>
          <a:p>
            <a:pPr marL="0" indent="0" algn="ctr" eaLnBrk="1" hangingPunct="1">
              <a:buFontTx/>
              <a:buNone/>
            </a:pPr>
            <a:endParaRPr lang="ru-RU" sz="2800" smtClean="0"/>
          </a:p>
          <a:p>
            <a:pPr marL="0" indent="0" algn="ctr" eaLnBrk="1" hangingPunct="1">
              <a:buFontTx/>
              <a:buNone/>
            </a:pPr>
            <a:r>
              <a:rPr lang="ru-RU" sz="2000" b="1" smtClean="0">
                <a:solidFill>
                  <a:srgbClr val="005C2A"/>
                </a:solidFill>
              </a:rPr>
              <a:t>Н.А.Творогова, Т.А.Николаева, О.В.Сидорюк, Л.А.Пронина</a:t>
            </a:r>
          </a:p>
          <a:p>
            <a:pPr marL="0" indent="0" algn="ctr" eaLnBrk="1" hangingPunct="1">
              <a:buFontTx/>
              <a:buNone/>
            </a:pPr>
            <a:r>
              <a:rPr lang="ru-RU" sz="1800" b="1" smtClean="0">
                <a:solidFill>
                  <a:srgbClr val="005C2A"/>
                </a:solidFill>
              </a:rPr>
              <a:t>Отдел эпидемиологических и организационных проблем психиатрии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288" y="333375"/>
            <a:ext cx="8358187" cy="5857875"/>
          </a:xfrm>
          <a:prstGeom prst="rect">
            <a:avLst/>
          </a:prstGeom>
          <a:noFill/>
          <a:ln>
            <a:solidFill>
              <a:srgbClr val="00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4F40044-28CB-44DB-9604-D81FAC4DA918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81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619250" y="274638"/>
            <a:ext cx="5473700" cy="922337"/>
          </a:xfrm>
        </p:spPr>
        <p:txBody>
          <a:bodyPr/>
          <a:lstStyle/>
          <a:p>
            <a:pPr eaLnBrk="1" hangingPunct="1"/>
            <a:r>
              <a:rPr lang="ru-RU" sz="2400" b="1" smtClean="0"/>
              <a:t>Кадры врачей – психотерапевтов (на 10 тыс. населения)</a:t>
            </a:r>
          </a:p>
        </p:txBody>
      </p:sp>
      <p:graphicFrame>
        <p:nvGraphicFramePr>
          <p:cNvPr id="81930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50800" y="1290638"/>
          <a:ext cx="4745038" cy="563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6" r:id="rId3" imgW="4743099" imgH="5633192" progId="Excel.Chart.8">
                  <p:embed/>
                </p:oleObj>
              </mc:Choice>
              <mc:Fallback>
                <p:oleObj r:id="rId3" imgW="4743099" imgH="5633192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1290638"/>
                        <a:ext cx="4745038" cy="563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31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08538" y="1506538"/>
          <a:ext cx="3933825" cy="540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7" r:id="rId5" imgW="3932261" imgH="5401524" progId="Excel.Chart.8">
                  <p:embed/>
                </p:oleObj>
              </mc:Choice>
              <mc:Fallback>
                <p:oleObj r:id="rId5" imgW="3932261" imgH="5401524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8538" y="1506538"/>
                        <a:ext cx="3933825" cy="540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E3A33DB-F97C-44E3-8BE8-E904904F7572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7886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1600" b="1" smtClean="0">
                <a:solidFill>
                  <a:srgbClr val="000000"/>
                </a:solidFill>
              </a:rPr>
              <a:t>Число физических лиц врачей-психиатров и психотерапевтов и занятых ими должностей в РФ в 2005, 2013-2014 гг</a:t>
            </a:r>
            <a:endParaRPr lang="ru-RU" smtClean="0"/>
          </a:p>
        </p:txBody>
      </p:sp>
      <p:sp>
        <p:nvSpPr>
          <p:cNvPr id="78864" name="Объект 2"/>
          <p:cNvSpPr>
            <a:spLocks noGrp="1"/>
          </p:cNvSpPr>
          <p:nvPr>
            <p:ph idx="1"/>
          </p:nvPr>
        </p:nvSpPr>
        <p:spPr>
          <a:xfrm>
            <a:off x="179388" y="981075"/>
            <a:ext cx="8785225" cy="5472113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78862" name="Object 14"/>
          <p:cNvGraphicFramePr>
            <a:graphicFrameLocks noChangeAspect="1"/>
          </p:cNvGraphicFramePr>
          <p:nvPr/>
        </p:nvGraphicFramePr>
        <p:xfrm>
          <a:off x="179388" y="1052513"/>
          <a:ext cx="8677275" cy="525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5" name="Лист" r:id="rId4" imgW="7048412" imgH="3451869" progId="">
                  <p:embed/>
                </p:oleObj>
              </mc:Choice>
              <mc:Fallback>
                <p:oleObj name="Лист" r:id="rId4" imgW="7048412" imgH="3451869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052513"/>
                        <a:ext cx="8677275" cy="525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B061665-32B2-4AB9-A7DA-1183060B09F3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5537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ru-RU" sz="2000" b="1" smtClean="0"/>
              <a:t>Занятые должности лиц с немедицинским образованием (абс.)</a:t>
            </a:r>
          </a:p>
        </p:txBody>
      </p:sp>
      <p:graphicFrame>
        <p:nvGraphicFramePr>
          <p:cNvPr id="55370" name="Object 7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592638" y="1074738"/>
          <a:ext cx="3943350" cy="566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6" r:id="rId3" imgW="3944454" imgH="5669771" progId="Excel.Chart.8">
                  <p:embed/>
                </p:oleObj>
              </mc:Choice>
              <mc:Fallback>
                <p:oleObj r:id="rId3" imgW="3944454" imgH="5669771" progId="Excel.Chart.8">
                  <p:embed/>
                  <p:pic>
                    <p:nvPicPr>
                      <p:cNvPr id="0" name="Picture 7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2638" y="1074738"/>
                        <a:ext cx="3943350" cy="566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71" name="Object 75"/>
          <p:cNvGraphicFramePr>
            <a:graphicFrameLocks noChangeAspect="1"/>
          </p:cNvGraphicFramePr>
          <p:nvPr/>
        </p:nvGraphicFramePr>
        <p:xfrm>
          <a:off x="827088" y="1268413"/>
          <a:ext cx="3168650" cy="667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7" name="Лист" r:id="rId6" imgW="2545041" imgH="6301630" progId="">
                  <p:embed/>
                </p:oleObj>
              </mc:Choice>
              <mc:Fallback>
                <p:oleObj name="Лист" r:id="rId6" imgW="2545041" imgH="6301630" progId="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268413"/>
                        <a:ext cx="3168650" cy="6672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715CF11D-BB1C-437D-A1D8-238C4297E9F8}" type="slidenum">
              <a:rPr lang="ru-RU"/>
              <a:pPr>
                <a:defRPr/>
              </a:pPr>
              <a:t>13</a:t>
            </a:fld>
            <a:endParaRPr lang="ru-RU"/>
          </a:p>
        </p:txBody>
      </p:sp>
      <p:sp>
        <p:nvSpPr>
          <p:cNvPr id="117761" name="Rectangle 46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smtClean="0"/>
              <a:t>Распространенность психических расстройств в населении Российской Федерации</a:t>
            </a:r>
          </a:p>
        </p:txBody>
      </p:sp>
      <p:graphicFrame>
        <p:nvGraphicFramePr>
          <p:cNvPr id="10294" name="Group 54"/>
          <p:cNvGraphicFramePr>
            <a:graphicFrameLocks noGrp="1"/>
          </p:cNvGraphicFramePr>
          <p:nvPr>
            <p:ph idx="4294967295"/>
          </p:nvPr>
        </p:nvGraphicFramePr>
        <p:xfrm>
          <a:off x="539750" y="1268413"/>
          <a:ext cx="8229597" cy="4570400"/>
        </p:xfrm>
        <a:graphic>
          <a:graphicData uri="http://schemas.openxmlformats.org/drawingml/2006/table">
            <a:tbl>
              <a:tblPr/>
              <a:tblGrid>
                <a:gridCol w="1862213"/>
                <a:gridCol w="514155"/>
                <a:gridCol w="709930"/>
                <a:gridCol w="677019"/>
                <a:gridCol w="677019"/>
                <a:gridCol w="677019"/>
                <a:gridCol w="503366"/>
                <a:gridCol w="560277"/>
                <a:gridCol w="547065"/>
                <a:gridCol w="469314"/>
                <a:gridCol w="469314"/>
                <a:gridCol w="562906"/>
              </a:tblGrid>
              <a:tr h="231761">
                <a:tc rowSpan="3">
                  <a:txBody>
                    <a:bodyPr/>
                    <a:lstStyle/>
                    <a:p>
                      <a:pPr algn="l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42900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2014/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(в %)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1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Число больных, обратившихся за помощью (тыс.человек)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4223,7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4251,6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4250,0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4215,0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4187,9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4135,1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4089,4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4094,0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96,9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6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общей заболеваемости (на 100 тыс. человек населения)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2966,6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2972,1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2976,1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2961,2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2952,0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2931,7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2892,5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2855,7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2855,6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2802,4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6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Число больных с впервые в жизни установленным диагнозом психического расстройства (тыс.человек)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536,1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513,5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508,4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498,9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450,9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81,6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6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 первичной заболеваемости (на 100 тыс. человек населения)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374,8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355,1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356,1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349,2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335,6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328,0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319,8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308,7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04620C8B-9B46-41DF-AD83-6392C085AE46}" type="slidenum">
              <a:rPr lang="ru-RU"/>
              <a:pPr>
                <a:defRPr/>
              </a:pPr>
              <a:t>14</a:t>
            </a:fld>
            <a:endParaRPr lang="ru-RU"/>
          </a:p>
        </p:txBody>
      </p:sp>
      <p:sp>
        <p:nvSpPr>
          <p:cNvPr id="87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85750"/>
            <a:ext cx="8229600" cy="642938"/>
          </a:xfrm>
        </p:spPr>
        <p:txBody>
          <a:bodyPr/>
          <a:lstStyle/>
          <a:p>
            <a:pPr eaLnBrk="1" hangingPunct="1"/>
            <a:r>
              <a:rPr lang="ru-RU" sz="2400" smtClean="0"/>
              <a:t>Показатели госпитализации</a:t>
            </a:r>
          </a:p>
        </p:txBody>
      </p:sp>
      <p:graphicFrame>
        <p:nvGraphicFramePr>
          <p:cNvPr id="87050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34950" y="1020763"/>
          <a:ext cx="4316413" cy="529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r:id="rId3" imgW="4316342" imgH="5291787" progId="Excel.Chart.8">
                  <p:embed/>
                </p:oleObj>
              </mc:Choice>
              <mc:Fallback>
                <p:oleObj r:id="rId3" imgW="4316342" imgH="5291787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020763"/>
                        <a:ext cx="4316413" cy="5291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1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35513" y="1020763"/>
          <a:ext cx="4135437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7" r:id="rId5" imgW="4133446" imgH="5627096" progId="Excel.Chart.8">
                  <p:embed/>
                </p:oleObj>
              </mc:Choice>
              <mc:Fallback>
                <p:oleObj r:id="rId5" imgW="4133446" imgH="5627096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1020763"/>
                        <a:ext cx="4135437" cy="562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5362828-0582-4FF4-9A3F-B1A854F7F365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88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85750"/>
            <a:ext cx="8229600" cy="777875"/>
          </a:xfrm>
        </p:spPr>
        <p:txBody>
          <a:bodyPr/>
          <a:lstStyle/>
          <a:p>
            <a:pPr eaLnBrk="1" hangingPunct="1"/>
            <a:r>
              <a:rPr lang="ru-RU" sz="2400" smtClean="0"/>
              <a:t>Показатели инвалидизации</a:t>
            </a:r>
          </a:p>
        </p:txBody>
      </p:sp>
      <p:graphicFrame>
        <p:nvGraphicFramePr>
          <p:cNvPr id="88074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77825" y="877888"/>
          <a:ext cx="4140200" cy="529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0" r:id="rId3" imgW="4139543" imgH="5291787" progId="Excel.Chart.8">
                  <p:embed/>
                </p:oleObj>
              </mc:Choice>
              <mc:Fallback>
                <p:oleObj r:id="rId3" imgW="4139543" imgH="5291787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877888"/>
                        <a:ext cx="4140200" cy="5291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5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49763" y="949325"/>
          <a:ext cx="4387850" cy="539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1" r:id="rId5" imgW="4389500" imgH="5395428" progId="Excel.Chart.8">
                  <p:embed/>
                </p:oleObj>
              </mc:Choice>
              <mc:Fallback>
                <p:oleObj r:id="rId5" imgW="4389500" imgH="5395428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949325"/>
                        <a:ext cx="4387850" cy="539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44A669F-5613-435A-A403-45E222BC2A72}" type="slidenum">
              <a:rPr lang="ru-RU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89100" name="Object 12"/>
          <p:cNvGraphicFramePr>
            <a:graphicFrameLocks noGrp="1" noChangeAspect="1"/>
          </p:cNvGraphicFramePr>
          <p:nvPr>
            <p:ph sz="half" idx="2"/>
          </p:nvPr>
        </p:nvGraphicFramePr>
        <p:xfrm>
          <a:off x="257175" y="1955800"/>
          <a:ext cx="4792663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6" name="Диаграмма" r:id="rId3" imgW="4733841" imgH="4114884" progId="Excel.Chart.8">
                  <p:embed/>
                </p:oleObj>
              </mc:Choice>
              <mc:Fallback>
                <p:oleObj name="Диаграмма" r:id="rId3" imgW="4733841" imgH="4114884" progId="Excel.Chart.8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1955800"/>
                        <a:ext cx="4792663" cy="416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2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000" b="1" smtClean="0"/>
              <a:t>Структура больных – инвалидов по психическому заболеванию в 2014 г. по крупным группам психических расстройств</a:t>
            </a:r>
          </a:p>
        </p:txBody>
      </p:sp>
      <p:sp>
        <p:nvSpPr>
          <p:cNvPr id="89103" name="Текст 2"/>
          <p:cNvSpPr>
            <a:spLocks noGrp="1"/>
          </p:cNvSpPr>
          <p:nvPr>
            <p:ph type="body" idx="1"/>
          </p:nvPr>
        </p:nvSpPr>
        <p:spPr>
          <a:xfrm>
            <a:off x="0" y="1357313"/>
            <a:ext cx="4643438" cy="1071562"/>
          </a:xfrm>
        </p:spPr>
        <p:txBody>
          <a:bodyPr/>
          <a:lstStyle/>
          <a:p>
            <a:pPr lvl="3" algn="ctr"/>
            <a:r>
              <a:rPr lang="ru-RU" sz="2000" smtClean="0"/>
              <a:t>Контингенты больных (всего)</a:t>
            </a:r>
          </a:p>
          <a:p>
            <a:pPr algn="ctr"/>
            <a:endParaRPr lang="ru-RU" sz="2000" smtClean="0"/>
          </a:p>
        </p:txBody>
      </p:sp>
      <p:sp>
        <p:nvSpPr>
          <p:cNvPr id="89104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313"/>
            <a:ext cx="4041775" cy="817562"/>
          </a:xfrm>
        </p:spPr>
        <p:txBody>
          <a:bodyPr anchor="t"/>
          <a:lstStyle/>
          <a:p>
            <a:pPr algn="ctr"/>
            <a:r>
              <a:rPr lang="ru-RU" sz="2000" smtClean="0"/>
              <a:t>Первично признанные инвалидами</a:t>
            </a:r>
          </a:p>
          <a:p>
            <a:pPr algn="ctr"/>
            <a:endParaRPr lang="ru-RU" sz="2000" smtClean="0"/>
          </a:p>
        </p:txBody>
      </p:sp>
      <p:graphicFrame>
        <p:nvGraphicFramePr>
          <p:cNvPr id="89101" name="Object 1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508500" y="2643188"/>
          <a:ext cx="441960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7" name="Диаграмма" r:id="rId5" imgW="4419600" imgH="2905006" progId="Excel.Chart.8">
                  <p:embed/>
                </p:oleObj>
              </mc:Choice>
              <mc:Fallback>
                <p:oleObj name="Диаграмма" r:id="rId5" imgW="4419600" imgH="2905006" progId="Excel.Chart.8">
                  <p:embed/>
                  <p:pic>
                    <p:nvPicPr>
                      <p:cNvPr id="0" name="Picture 1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0" y="2643188"/>
                        <a:ext cx="4419600" cy="290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5BA4512-8DA6-438E-87A5-8D9E14E78977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9319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/>
              <a:t>Структура больных – инвалидов по психическому заболеванию в 2014 г. по группам инвалидности</a:t>
            </a:r>
            <a:endParaRPr lang="ru-RU" sz="2000" smtClean="0"/>
          </a:p>
        </p:txBody>
      </p:sp>
      <p:sp>
        <p:nvSpPr>
          <p:cNvPr id="93193" name="Текст 2"/>
          <p:cNvSpPr>
            <a:spLocks noGrp="1"/>
          </p:cNvSpPr>
          <p:nvPr>
            <p:ph type="body" idx="1"/>
          </p:nvPr>
        </p:nvSpPr>
        <p:spPr>
          <a:xfrm>
            <a:off x="457200" y="1357313"/>
            <a:ext cx="3614738" cy="642937"/>
          </a:xfrm>
        </p:spPr>
        <p:txBody>
          <a:bodyPr/>
          <a:lstStyle/>
          <a:p>
            <a:pPr marL="0" lvl="3" algn="ctr"/>
            <a:r>
              <a:rPr lang="ru-RU" sz="2000" smtClean="0"/>
              <a:t>Контингенты больных (всего)</a:t>
            </a:r>
          </a:p>
        </p:txBody>
      </p:sp>
      <p:sp>
        <p:nvSpPr>
          <p:cNvPr id="93194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313"/>
            <a:ext cx="4041775" cy="1000125"/>
          </a:xfrm>
        </p:spPr>
        <p:txBody>
          <a:bodyPr/>
          <a:lstStyle/>
          <a:p>
            <a:pPr algn="ctr"/>
            <a:r>
              <a:rPr lang="ru-RU" sz="2000" smtClean="0"/>
              <a:t>Первично признанные инвалидами</a:t>
            </a:r>
          </a:p>
          <a:p>
            <a:pPr algn="ctr"/>
            <a:endParaRPr lang="ru-RU" sz="2000" smtClean="0"/>
          </a:p>
        </p:txBody>
      </p:sp>
      <p:graphicFrame>
        <p:nvGraphicFramePr>
          <p:cNvPr id="93190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716463" y="2060575"/>
          <a:ext cx="4319587" cy="396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6" name="Лист" r:id="rId3" imgW="10667933" imgH="9753499" progId="Excel.Sheet.8">
                  <p:embed/>
                </p:oleObj>
              </mc:Choice>
              <mc:Fallback>
                <p:oleObj name="Лист" r:id="rId3" imgW="10667933" imgH="9753499" progId="Excel.Sheet.8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060575"/>
                        <a:ext cx="4319587" cy="3967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1275" y="2578100"/>
          <a:ext cx="4633913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7" name="Лист" r:id="rId5" imgW="6766706" imgH="4815966" progId="Excel.Sheet.8">
                  <p:embed/>
                </p:oleObj>
              </mc:Choice>
              <mc:Fallback>
                <p:oleObj name="Лист" r:id="rId5" imgW="6766706" imgH="4815966" progId="Excel.Sheet.8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578100"/>
                        <a:ext cx="4633913" cy="329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4E7AAEE-FB42-4BE1-9BB9-A3B6AE4EBF86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EC59A49-FD6E-4E37-AAC0-775C6030ECB1}" type="slidenum">
              <a:rPr lang="ru-RU" sz="1400">
                <a:cs typeface="+mn-cs"/>
              </a:rPr>
              <a:pPr algn="r">
                <a:defRPr/>
              </a:pPr>
              <a:t>18</a:t>
            </a:fld>
            <a:endParaRPr lang="ru-RU" sz="1400">
              <a:cs typeface="+mn-cs"/>
            </a:endParaRPr>
          </a:p>
        </p:txBody>
      </p:sp>
      <p:sp>
        <p:nvSpPr>
          <p:cNvPr id="12288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5888"/>
            <a:ext cx="8229600" cy="6553200"/>
          </a:xfrm>
        </p:spPr>
        <p:txBody>
          <a:bodyPr/>
          <a:lstStyle/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smtClean="0"/>
              <a:t>Подведем некоторые итоги за период с 2005 по 2014 г. в деятельности учреждений психиатрической службы и в распространенности психических расстройств в населении страны.</a:t>
            </a:r>
          </a:p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i="1" smtClean="0"/>
              <a:t>1. Сеть психиатрических амбулаторных и стационарных учреждений за период с 2005 по 2014 г. существенно сузилась, особенно на муниципальном уровне (сократилось большое количество психоневрологических и психотерапевтических кабинетов); в 2014 г. сокращение числа кабинетов продолжалось.</a:t>
            </a:r>
          </a:p>
          <a:p>
            <a:pPr marL="0" indent="358775" algn="just">
              <a:lnSpc>
                <a:spcPct val="80000"/>
              </a:lnSpc>
            </a:pPr>
            <a:endParaRPr lang="ru-RU" sz="1300" b="1" i="1" smtClean="0"/>
          </a:p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i="1" smtClean="0"/>
              <a:t>2. За этот же период заметно сократилось число врачей-психиатров и психотерапевтов – физических лиц, особенно огромное сокращение пришлось на 2014 г. Вместе  с тем в динамике числа занятых должностей и психиатров, и психотерапевтов сложилась довольно необычная ситуация: с 2005 по 2013 г. по обеим категориям специалистов наблюдалось, как правило, тенденция к сокращению числа занятых должностей, а  2014 г. произошло, наоборот, увеличение числа занятых должностей (особенно в значительных размерах у психиатров). Прирост числа занятых должностей психиатров (всего и в том числе занятых на амбулаторном приеме), произошедший в 2014 г., привел к тому, что данные по сравнимому кругу регионов (83) превысили данные 2005 г. </a:t>
            </a:r>
          </a:p>
          <a:p>
            <a:pPr marL="0" indent="358775" algn="just">
              <a:lnSpc>
                <a:spcPct val="80000"/>
              </a:lnSpc>
              <a:buFontTx/>
              <a:buNone/>
            </a:pPr>
            <a:endParaRPr lang="ru-RU" sz="1300" b="1" i="1" smtClean="0"/>
          </a:p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i="1" smtClean="0"/>
              <a:t>3. Существенно замедлился темп роста числа специалистов с немедицинским образованием как в амбулаторном, так и в стационарном звене психиатрической службы страны.</a:t>
            </a:r>
          </a:p>
          <a:p>
            <a:pPr marL="0" indent="358775" algn="just">
              <a:lnSpc>
                <a:spcPct val="80000"/>
              </a:lnSpc>
              <a:buFontTx/>
              <a:buNone/>
            </a:pPr>
            <a:endParaRPr lang="ru-RU" sz="1300" b="1" i="1" smtClean="0"/>
          </a:p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i="1" smtClean="0"/>
              <a:t>4. Достаточно серьезно сократился коечный психиатрический фонд, однако число госпитализируемых больных с психическими расстройствами держится устойчиво на уровне 600-620 тыс. человек (снижение общего числа госпитализируемых в ПБ больных происходит за счет сокращения числа госпитализируемых больных с наркологическими и другими расстройствами, не входящими в класс психических расстройств).</a:t>
            </a:r>
          </a:p>
          <a:p>
            <a:pPr marL="0" indent="358775" algn="just">
              <a:lnSpc>
                <a:spcPct val="80000"/>
              </a:lnSpc>
              <a:buFontTx/>
              <a:buNone/>
            </a:pPr>
            <a:endParaRPr lang="ru-RU" sz="1300" b="1" i="1" smtClean="0"/>
          </a:p>
          <a:p>
            <a:pPr marL="0" indent="358775" algn="just">
              <a:lnSpc>
                <a:spcPct val="80000"/>
              </a:lnSpc>
              <a:buFontTx/>
              <a:buNone/>
            </a:pPr>
            <a:r>
              <a:rPr lang="ru-RU" sz="1300" b="1" i="1" smtClean="0"/>
              <a:t>5. Абсолютное число обратившихся за психиатрической помощью пациентов психическими расстройствами составило в 2014 г. 4094,0 тыс. человек (2,8% всего населения). По сравнению с 2005 г. число обратившихся за помощью уменьшилось на 127,9 тыс. человек (на 3,1%), при этом число больных с впервые в жизни установленным диагнозом достигло 450,9 тыс. человек и снизилось за анализируемый период на 101,9 тыс. человек (на 18,4%). То есть можно полагать, что общее уменьшение контингента обратившихся за помощью больных сложилось в основном за счет того, что до нашей «первичной» психиатрической помощи не «дошли» примерно 102 тыс. человек, которым был бы установлен впервые в жизни психиатрический диагноз (80% общей «убыли») и только на 1/5 сократился контингент психически больных за счет движения больных (снятые с наблюдения по разным причинам).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C7DA8FE-FBEF-4AFC-B7A8-74EDF1422DFF}" type="slidenum">
              <a:rPr lang="ru-RU"/>
              <a:pPr>
                <a:defRPr/>
              </a:pPr>
              <a:t>19</a:t>
            </a:fld>
            <a:endParaRPr lang="ru-RU"/>
          </a:p>
        </p:txBody>
      </p:sp>
      <p:sp>
        <p:nvSpPr>
          <p:cNvPr id="1239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marL="0" indent="361950" algn="just">
              <a:lnSpc>
                <a:spcPct val="80000"/>
              </a:lnSpc>
              <a:buFontTx/>
              <a:buNone/>
            </a:pPr>
            <a:r>
              <a:rPr lang="ru-RU" sz="1400" b="1" i="1" dirty="0" smtClean="0"/>
              <a:t>6. Контингент психически больных весьма сложен и в клиническом, и в социальном плане. Так, близко к половине (49,0%) в контингенте составляют больные психозами и состояниями слабоумия, а также страдающие умственной отсталостью; </a:t>
            </a:r>
            <a:r>
              <a:rPr lang="ru-RU" sz="1600" b="1" i="1" dirty="0" smtClean="0">
                <a:solidFill>
                  <a:srgbClr val="FF0000"/>
                </a:solidFill>
              </a:rPr>
              <a:t>из всего контингента около 42% больных находятся под диспансерным наблюдением; более 1 млн. больных (25,8%) – это инвалиды по психическому заболеванию; в контингенте психически больных больше половины (57,6%) – это лица трудоспособного возраста, а работают всего порядке 17,6%.</a:t>
            </a:r>
            <a:endParaRPr lang="ru-RU" sz="1400" b="1" i="1" dirty="0" smtClean="0">
              <a:solidFill>
                <a:srgbClr val="FF0000"/>
              </a:solidFill>
            </a:endParaRPr>
          </a:p>
          <a:p>
            <a:pPr marL="0" indent="361950" algn="just">
              <a:lnSpc>
                <a:spcPct val="80000"/>
              </a:lnSpc>
              <a:buFontTx/>
              <a:buNone/>
            </a:pPr>
            <a:endParaRPr lang="ru-RU" sz="1400" i="1" dirty="0" smtClean="0"/>
          </a:p>
          <a:p>
            <a:pPr marL="0" indent="361950" algn="just">
              <a:lnSpc>
                <a:spcPct val="80000"/>
              </a:lnSpc>
              <a:buFontTx/>
              <a:buNone/>
            </a:pPr>
            <a:r>
              <a:rPr lang="ru-RU" sz="1400" b="1" i="1" dirty="0" smtClean="0"/>
              <a:t>7. Сложился серьезный дисбаланс между стремлением как можно скорее сократить психиатрический коечный фонд и при этом добиться многократного сокращения сроков пребывания психически больных в стационарах (в настоящее время средняя длительность пребывания выбывшего больного находится в пределах </a:t>
            </a:r>
            <a:r>
              <a:rPr lang="ru-RU" sz="1600" b="1" i="1" dirty="0" smtClean="0">
                <a:solidFill>
                  <a:srgbClr val="FF0000"/>
                </a:solidFill>
              </a:rPr>
              <a:t>около 75 дней) </a:t>
            </a:r>
            <a:r>
              <a:rPr lang="ru-RU" sz="1400" b="1" i="1" dirty="0" smtClean="0"/>
              <a:t>и возможностью амбулаторных психиатрических учреждений обеспечивать оказание эффективной психиатрической помощи (лечебной, реабилитационной, социальной и иной) всему контингенту психически больных (более 4 млн. человек), включая и значительное количество ежегодно выписываемых из ПБ больных на долечивание и реабилитацию. Напомним, по состоянию на 2014 г. во всех психиатрических учреждениях (и амбулаторных, и стационарных) функционировали всего 5395 среднегодовых мест в ЛПМ (ЛТМ) и 19093 среднегодовых мест в дневных (ночных) стационарах.</a:t>
            </a:r>
          </a:p>
          <a:p>
            <a:pPr marL="0" indent="361950" algn="just">
              <a:lnSpc>
                <a:spcPct val="80000"/>
              </a:lnSpc>
              <a:buFontTx/>
              <a:buNone/>
            </a:pPr>
            <a:endParaRPr lang="ru-RU" sz="1400" i="1" dirty="0" smtClean="0"/>
          </a:p>
          <a:p>
            <a:pPr marL="0" indent="361950" algn="just">
              <a:lnSpc>
                <a:spcPct val="80000"/>
              </a:lnSpc>
              <a:buFontTx/>
              <a:buNone/>
            </a:pPr>
            <a:r>
              <a:rPr lang="ru-RU" sz="1400" b="1" i="1" dirty="0" smtClean="0"/>
              <a:t>Таким образом, продолжающееся реформирование психиатрической службы страны, не подкрепляемое достаточными финансовыми вливаниями и современными организационными мероприятиями, по-прежнему грозит серьезными последствиями, которые могут сократить доступность психиатрической помощи населению страны до минимума. Все это самым отрицательным образом скажется на социальном положении больных с психическими расстройствами, и на социальной обстановке в стране в целом.</a:t>
            </a:r>
          </a:p>
          <a:p>
            <a:pPr marL="0" indent="361950">
              <a:lnSpc>
                <a:spcPct val="80000"/>
              </a:lnSpc>
              <a:buFontTx/>
              <a:buNone/>
            </a:pPr>
            <a:endParaRPr lang="ru-RU" sz="1600" i="1" dirty="0" smtClean="0"/>
          </a:p>
          <a:p>
            <a:pPr marL="0" indent="361950">
              <a:lnSpc>
                <a:spcPct val="80000"/>
              </a:lnSpc>
            </a:pP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DD668751-9950-47F5-8498-86FC04A61FC5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06514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229600" cy="576262"/>
          </a:xfrm>
        </p:spPr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Сеть амбулаторных  психиатрических учреждений</a:t>
            </a:r>
            <a:endParaRPr lang="ru-RU" sz="1800" smtClean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</p:nvPr>
        </p:nvGraphicFramePr>
        <p:xfrm>
          <a:off x="457200" y="765175"/>
          <a:ext cx="8229600" cy="6093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0466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30466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6510" name="Object 14"/>
          <p:cNvGraphicFramePr>
            <a:graphicFrameLocks noChangeAspect="1"/>
          </p:cNvGraphicFramePr>
          <p:nvPr/>
        </p:nvGraphicFramePr>
        <p:xfrm>
          <a:off x="5241925" y="785813"/>
          <a:ext cx="3063875" cy="290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2" r:id="rId3" imgW="3066554" imgH="2908044" progId="Excel.Chart.8">
                  <p:embed/>
                </p:oleObj>
              </mc:Choice>
              <mc:Fallback>
                <p:oleObj r:id="rId3" imgW="3066554" imgH="2908044" progId="Excel.Chart.8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1925" y="785813"/>
                        <a:ext cx="3063875" cy="2909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1" name="Object 15"/>
          <p:cNvGraphicFramePr>
            <a:graphicFrameLocks/>
          </p:cNvGraphicFramePr>
          <p:nvPr/>
        </p:nvGraphicFramePr>
        <p:xfrm>
          <a:off x="704850" y="3665538"/>
          <a:ext cx="3216275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3" r:id="rId5" imgW="3212870" imgH="3048264" progId="Excel.Chart.8">
                  <p:embed/>
                </p:oleObj>
              </mc:Choice>
              <mc:Fallback>
                <p:oleObj r:id="rId5" imgW="3212870" imgH="3048264" progId="Excel.Chart.8">
                  <p:embed/>
                  <p:pic>
                    <p:nvPicPr>
                      <p:cNvPr id="0" name="Picture 1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3665538"/>
                        <a:ext cx="3216275" cy="304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2" name="Object 16"/>
          <p:cNvGraphicFramePr>
            <a:graphicFrameLocks/>
          </p:cNvGraphicFramePr>
          <p:nvPr/>
        </p:nvGraphicFramePr>
        <p:xfrm>
          <a:off x="5457825" y="3598863"/>
          <a:ext cx="3341688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4" r:id="rId7" imgW="3340898" imgH="3316511" progId="Excel.Chart.8">
                  <p:embed/>
                </p:oleObj>
              </mc:Choice>
              <mc:Fallback>
                <p:oleObj r:id="rId7" imgW="3340898" imgH="3316511" progId="Excel.Chart.8">
                  <p:embed/>
                  <p:pic>
                    <p:nvPicPr>
                      <p:cNvPr id="0" name="Picture 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825" y="3598863"/>
                        <a:ext cx="3341688" cy="331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13" name="Object 17"/>
          <p:cNvGraphicFramePr>
            <a:graphicFrameLocks noChangeAspect="1"/>
          </p:cNvGraphicFramePr>
          <p:nvPr/>
        </p:nvGraphicFramePr>
        <p:xfrm>
          <a:off x="849313" y="785813"/>
          <a:ext cx="3341687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5" r:id="rId9" imgW="3346994" imgH="2981202" progId="Excel.Chart.8">
                  <p:embed/>
                </p:oleObj>
              </mc:Choice>
              <mc:Fallback>
                <p:oleObj r:id="rId9" imgW="3346994" imgH="2981202" progId="Excel.Chart.8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785813"/>
                        <a:ext cx="3341687" cy="298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26A0EF0D-A508-48C4-B4EC-8D9F6150535E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16396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720725"/>
          </a:xfrm>
        </p:spPr>
        <p:txBody>
          <a:bodyPr/>
          <a:lstStyle/>
          <a:p>
            <a:r>
              <a:rPr lang="ru-RU" sz="1800" b="1" smtClean="0">
                <a:solidFill>
                  <a:srgbClr val="000000"/>
                </a:solidFill>
              </a:rPr>
              <a:t>Сеть стационарных  психиатрических учреждений</a:t>
            </a:r>
            <a:endParaRPr lang="ru-RU" sz="1800" smtClean="0"/>
          </a:p>
        </p:txBody>
      </p:sp>
      <p:graphicFrame>
        <p:nvGraphicFramePr>
          <p:cNvPr id="16394" name="Object 10"/>
          <p:cNvGraphicFramePr>
            <a:graphicFrameLocks noGrp="1" noChangeAspect="1"/>
          </p:cNvGraphicFramePr>
          <p:nvPr>
            <p:ph sz="half" idx="1"/>
          </p:nvPr>
        </p:nvGraphicFramePr>
        <p:xfrm>
          <a:off x="406400" y="930275"/>
          <a:ext cx="4287838" cy="524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r:id="rId4" imgW="4285859" imgH="5243014" progId="Excel.Chart.8">
                  <p:embed/>
                </p:oleObj>
              </mc:Choice>
              <mc:Fallback>
                <p:oleObj r:id="rId4" imgW="4285859" imgH="5243014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930275"/>
                        <a:ext cx="4287838" cy="5246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4597400" y="1549400"/>
          <a:ext cx="4140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r:id="rId6" imgW="4139543" imgH="4627265" progId="Excel.Chart.8">
                  <p:embed/>
                </p:oleObj>
              </mc:Choice>
              <mc:Fallback>
                <p:oleObj r:id="rId6" imgW="4139543" imgH="4627265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1549400"/>
                        <a:ext cx="4140200" cy="462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D4F13F7-5732-4B11-8E24-6C5F794E80C1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90118" name="Заголовок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635000"/>
          </a:xfrm>
        </p:spPr>
        <p:txBody>
          <a:bodyPr/>
          <a:lstStyle/>
          <a:p>
            <a:r>
              <a:rPr lang="ru-RU" sz="2800" b="1" smtClean="0"/>
              <a:t>Коечный фонд</a:t>
            </a:r>
            <a:r>
              <a:rPr lang="ru-RU" sz="2000" b="1" smtClean="0"/>
              <a:t/>
            </a:r>
            <a:br>
              <a:rPr lang="ru-RU" sz="2000" b="1" smtClean="0"/>
            </a:br>
            <a:endParaRPr lang="ru-RU" sz="2000" b="1" smtClean="0"/>
          </a:p>
        </p:txBody>
      </p:sp>
      <p:graphicFrame>
        <p:nvGraphicFramePr>
          <p:cNvPr id="90117" name="Object 5"/>
          <p:cNvGraphicFramePr>
            <a:graphicFrameLocks noGrp="1"/>
          </p:cNvGraphicFramePr>
          <p:nvPr>
            <p:ph idx="1"/>
          </p:nvPr>
        </p:nvGraphicFramePr>
        <p:xfrm>
          <a:off x="344488" y="785813"/>
          <a:ext cx="8331200" cy="541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r:id="rId3" imgW="8327858" imgH="5419814" progId="Excel.Chart.8">
                  <p:embed/>
                </p:oleObj>
              </mc:Choice>
              <mc:Fallback>
                <p:oleObj r:id="rId3" imgW="8327858" imgH="5419814" progId="Excel.Chart.8">
                  <p:embed/>
                  <p:pic>
                    <p:nvPicPr>
                      <p:cNvPr id="0" name="Picture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88" y="785813"/>
                        <a:ext cx="8331200" cy="541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EFB1BAF2-DC17-4AC1-B50E-C832AE6A49C8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91142" name="Заголовок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229600" cy="633412"/>
          </a:xfrm>
        </p:spPr>
        <p:txBody>
          <a:bodyPr/>
          <a:lstStyle/>
          <a:p>
            <a:r>
              <a:rPr lang="ru-RU" sz="2400" smtClean="0"/>
              <a:t>Коечный фонд</a:t>
            </a:r>
          </a:p>
        </p:txBody>
      </p:sp>
      <p:sp>
        <p:nvSpPr>
          <p:cNvPr id="91143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468313" y="1916113"/>
          <a:ext cx="8351837" cy="345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4" name="Лист" r:id="rId4" imgW="6713148" imgH="1882043" progId="">
                  <p:embed/>
                </p:oleObj>
              </mc:Choice>
              <mc:Fallback>
                <p:oleObj name="Лист" r:id="rId4" imgW="6713148" imgH="188204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916113"/>
                        <a:ext cx="8351837" cy="3457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61BC479C-DCEE-4CE3-A445-9A07E947E0EB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2400" b="1" smtClean="0">
                <a:solidFill>
                  <a:srgbClr val="000000"/>
                </a:solidFill>
              </a:rPr>
              <a:t>Коечный фонд и его использование</a:t>
            </a:r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</p:nvPr>
        </p:nvGraphicFramePr>
        <p:xfrm>
          <a:off x="457200" y="1268413"/>
          <a:ext cx="8229604" cy="4896544"/>
        </p:xfrm>
        <a:graphic>
          <a:graphicData uri="http://schemas.openxmlformats.org/drawingml/2006/table">
            <a:tbl>
              <a:tblPr/>
              <a:tblGrid>
                <a:gridCol w="2072824"/>
                <a:gridCol w="530544"/>
                <a:gridCol w="530544"/>
                <a:gridCol w="530544"/>
                <a:gridCol w="530544"/>
                <a:gridCol w="530544"/>
                <a:gridCol w="530544"/>
                <a:gridCol w="530544"/>
                <a:gridCol w="530544"/>
                <a:gridCol w="530544"/>
                <a:gridCol w="579450"/>
                <a:gridCol w="802434"/>
              </a:tblGrid>
              <a:tr h="2545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Показатели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 О Д Ы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9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2014к2005 (%)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 Число психиатрических коек - всего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161748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159996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159103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155834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153687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151428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149738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146427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143612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138950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85,9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абс. числа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на 10 тыс. человек населения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11,38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11,20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10,92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10,76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10,60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10,47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10,21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10,00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9,50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 Число психииатрических коек для взрослых - всего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151800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150063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149360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146444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144410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142372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140992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138971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136221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131878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абс. числа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на 10 тыс. человек населения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13,29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13,01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12,90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12,60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12,40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12,24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12,10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11,70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11,18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 Число психиатрических коек для детей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9948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9743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9390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9277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9056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8746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7456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7391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7072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абс. числа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4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 на 10 тыс. человек населения</a:t>
                      </a:r>
                    </a:p>
                  </a:txBody>
                  <a:tcPr marL="226503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3,62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3,52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3,30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2,70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2,49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 Среднее число дней занятости психиатрической койки в году - всего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330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100,9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9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Число психиатрических коек (всего) на 1 занятую должность врача-психиатра в стационаре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15,2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15,1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14,6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14,8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14,3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14,7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14,5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95,4</a:t>
                      </a:r>
                    </a:p>
                  </a:txBody>
                  <a:tcPr marL="7550" marR="7550" marT="75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FC142E3-72DB-42BB-9ABA-EAD22E1CC6E7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839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8229600" cy="439738"/>
          </a:xfrm>
        </p:spPr>
        <p:txBody>
          <a:bodyPr/>
          <a:lstStyle/>
          <a:p>
            <a:pPr eaLnBrk="1" hangingPunct="1"/>
            <a:r>
              <a:rPr lang="ru-RU" sz="2400" b="1" smtClean="0"/>
              <a:t>Кадры врачей – психиатров (абс.)</a:t>
            </a:r>
          </a:p>
        </p:txBody>
      </p:sp>
      <p:graphicFrame>
        <p:nvGraphicFramePr>
          <p:cNvPr id="83978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50800" y="749300"/>
          <a:ext cx="4241800" cy="615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4" r:id="rId3" imgW="4243184" imgH="6157494" progId="Excel.Chart.8">
                  <p:embed/>
                </p:oleObj>
              </mc:Choice>
              <mc:Fallback>
                <p:oleObj r:id="rId3" imgW="4243184" imgH="6157494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49300"/>
                        <a:ext cx="4241800" cy="615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9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49763" y="990600"/>
          <a:ext cx="3959225" cy="59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5" r:id="rId5" imgW="3956647" imgH="5931922" progId="Excel.Chart.8">
                  <p:embed/>
                </p:oleObj>
              </mc:Choice>
              <mc:Fallback>
                <p:oleObj r:id="rId5" imgW="3956647" imgH="5931922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9763" y="990600"/>
                        <a:ext cx="3959225" cy="593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AACA33D0-4631-447B-B794-7AA487009AB9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798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260350"/>
            <a:ext cx="5040312" cy="1152525"/>
          </a:xfrm>
        </p:spPr>
        <p:txBody>
          <a:bodyPr/>
          <a:lstStyle/>
          <a:p>
            <a:pPr eaLnBrk="1" hangingPunct="1"/>
            <a:r>
              <a:rPr lang="ru-RU" sz="2400" b="1" smtClean="0"/>
              <a:t>Кадры врачей – психиатров   (на 10 тыс.населения)</a:t>
            </a:r>
          </a:p>
        </p:txBody>
      </p:sp>
      <p:graphicFrame>
        <p:nvGraphicFramePr>
          <p:cNvPr id="79882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-50800" y="749300"/>
          <a:ext cx="4241800" cy="615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8" r:id="rId3" imgW="4243184" imgH="6157494" progId="Excel.Chart.8">
                  <p:embed/>
                </p:oleObj>
              </mc:Choice>
              <mc:Fallback>
                <p:oleObj r:id="rId3" imgW="4243184" imgH="6157494" progId="Excel.Chart.8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49300"/>
                        <a:ext cx="4241800" cy="615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3" name="Object 1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314825" y="785813"/>
          <a:ext cx="4094163" cy="613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9" r:id="rId5" imgW="4090771" imgH="6139204" progId="Excel.Chart.8">
                  <p:embed/>
                </p:oleObj>
              </mc:Choice>
              <mc:Fallback>
                <p:oleObj r:id="rId5" imgW="4090771" imgH="6139204" progId="Excel.Chart.8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25" y="785813"/>
                        <a:ext cx="4094163" cy="6138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170665DE-F535-4E38-B9CE-D7FF00EDA821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921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 eaLnBrk="1" hangingPunct="1"/>
            <a:r>
              <a:rPr lang="ru-RU" sz="2400" b="1" smtClean="0"/>
              <a:t>Кадры врачей – психотерапевтов (абс.)</a:t>
            </a:r>
          </a:p>
        </p:txBody>
      </p:sp>
      <p:graphicFrame>
        <p:nvGraphicFramePr>
          <p:cNvPr id="92166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809625"/>
          <a:ext cx="4886325" cy="600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2" name="Диаграмма" r:id="rId3" imgW="4886241" imgH="6000761" progId="Excel.Chart.8">
                  <p:embed/>
                </p:oleObj>
              </mc:Choice>
              <mc:Fallback>
                <p:oleObj name="Диаграмма" r:id="rId3" imgW="4886241" imgH="6000761" progId="Excel.Chart.8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09625"/>
                        <a:ext cx="4886325" cy="600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87900" y="765175"/>
          <a:ext cx="378142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3" name="Диаграмма" r:id="rId5" imgW="3781408" imgH="6648389" progId="Excel.Chart.8">
                  <p:embed/>
                </p:oleObj>
              </mc:Choice>
              <mc:Fallback>
                <p:oleObj name="Диаграмма" r:id="rId5" imgW="3781408" imgH="6648389" progId="Excel.Chart.8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765175"/>
                        <a:ext cx="3781425" cy="664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4840</TotalTime>
  <Words>1187</Words>
  <Application>Microsoft Office PowerPoint</Application>
  <PresentationFormat>Экран (4:3)</PresentationFormat>
  <Paragraphs>237</Paragraphs>
  <Slides>19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1_Оформление по умолчанию</vt:lpstr>
      <vt:lpstr>Диаграмма Microsoft Excel</vt:lpstr>
      <vt:lpstr>Лист</vt:lpstr>
      <vt:lpstr>Диаграмма</vt:lpstr>
      <vt:lpstr>Презентация PowerPoint</vt:lpstr>
      <vt:lpstr>Сеть амбулаторных  психиатрических учреждений</vt:lpstr>
      <vt:lpstr>Сеть стационарных  психиатрических учреждений</vt:lpstr>
      <vt:lpstr>Коечный фонд </vt:lpstr>
      <vt:lpstr>Коечный фонд</vt:lpstr>
      <vt:lpstr>Коечный фонд и его использование</vt:lpstr>
      <vt:lpstr>Кадры врачей – психиатров (абс.)</vt:lpstr>
      <vt:lpstr>Кадры врачей – психиатров   (на 10 тыс.населения)</vt:lpstr>
      <vt:lpstr>Кадры врачей – психотерапевтов (абс.)</vt:lpstr>
      <vt:lpstr>Кадры врачей – психотерапевтов (на 10 тыс. населения)</vt:lpstr>
      <vt:lpstr>Число физических лиц врачей-психиатров и психотерапевтов и занятых ими должностей в РФ в 2005, 2013-2014 гг</vt:lpstr>
      <vt:lpstr>Занятые должности лиц с немедицинским образованием (абс.)</vt:lpstr>
      <vt:lpstr>Распространенность психических расстройств в населении Российской Федерации</vt:lpstr>
      <vt:lpstr>Показатели госпитализации</vt:lpstr>
      <vt:lpstr>Показатели инвалидизации</vt:lpstr>
      <vt:lpstr>Структура больных – инвалидов по психическому заболеванию в 2014 г. по крупным группам психических расстройств</vt:lpstr>
      <vt:lpstr>Структура больных – инвалидов по психическому заболеванию в 2014 г. по группам инвалидности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447</cp:revision>
  <cp:lastPrinted>2016-02-09T09:59:53Z</cp:lastPrinted>
  <dcterms:created xsi:type="dcterms:W3CDTF">2009-09-21T08:00:02Z</dcterms:created>
  <dcterms:modified xsi:type="dcterms:W3CDTF">2016-04-28T07:07:13Z</dcterms:modified>
</cp:coreProperties>
</file>